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585" r:id="rId5"/>
    <p:sldId id="257" r:id="rId6"/>
    <p:sldId id="629" r:id="rId7"/>
    <p:sldId id="632" r:id="rId8"/>
    <p:sldId id="258" r:id="rId9"/>
    <p:sldId id="574" r:id="rId10"/>
    <p:sldId id="576" r:id="rId11"/>
    <p:sldId id="621" r:id="rId12"/>
    <p:sldId id="622" r:id="rId13"/>
    <p:sldId id="625" r:id="rId14"/>
    <p:sldId id="624" r:id="rId15"/>
    <p:sldId id="631" r:id="rId16"/>
    <p:sldId id="627" r:id="rId17"/>
    <p:sldId id="630" r:id="rId18"/>
    <p:sldId id="636" r:id="rId19"/>
    <p:sldId id="626" r:id="rId20"/>
    <p:sldId id="635" r:id="rId21"/>
    <p:sldId id="637" r:id="rId22"/>
    <p:sldId id="628" r:id="rId23"/>
    <p:sldId id="57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7">
          <p15:clr>
            <a:srgbClr val="A4A3A4"/>
          </p15:clr>
        </p15:guide>
        <p15:guide id="2" pos="2880">
          <p15:clr>
            <a:srgbClr val="A4A3A4"/>
          </p15:clr>
        </p15:guide>
        <p15:guide id="3" pos="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7584" autoAdjust="0"/>
  </p:normalViewPr>
  <p:slideViewPr>
    <p:cSldViewPr snapToGrid="0" snapToObjects="1" showGuides="1">
      <p:cViewPr varScale="1">
        <p:scale>
          <a:sx n="80" d="100"/>
          <a:sy n="80" d="100"/>
        </p:scale>
        <p:origin x="892" y="40"/>
      </p:cViewPr>
      <p:guideLst>
        <p:guide orient="horz" pos="767"/>
        <p:guide pos="2880"/>
        <p:guide pos="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769E2-9255-4C81-919A-9D7504CA3D72}"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0B870-932B-4BE3-9686-0DB952E61C22}" type="slidenum">
              <a:rPr lang="en-US" smtClean="0"/>
              <a:t>‹#›</a:t>
            </a:fld>
            <a:endParaRPr lang="en-US"/>
          </a:p>
        </p:txBody>
      </p:sp>
    </p:spTree>
    <p:extLst>
      <p:ext uri="{BB962C8B-B14F-4D97-AF65-F5344CB8AC3E}">
        <p14:creationId xmlns:p14="http://schemas.microsoft.com/office/powerpoint/2010/main" val="44937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a:t>
            </a:fld>
            <a:endParaRPr lang="en-US"/>
          </a:p>
        </p:txBody>
      </p:sp>
    </p:spTree>
    <p:extLst>
      <p:ext uri="{BB962C8B-B14F-4D97-AF65-F5344CB8AC3E}">
        <p14:creationId xmlns:p14="http://schemas.microsoft.com/office/powerpoint/2010/main" val="2091920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new to the facility, or your territory is new to you, you can go to Home Page look up your facility and go to the Analyze Page.  Use the sources tab to view who are the hospitals that have the highest market share with your Facility.</a:t>
            </a:r>
          </a:p>
        </p:txBody>
      </p:sp>
      <p:sp>
        <p:nvSpPr>
          <p:cNvPr id="4" name="Slide Number Placeholder 3"/>
          <p:cNvSpPr>
            <a:spLocks noGrp="1"/>
          </p:cNvSpPr>
          <p:nvPr>
            <p:ph type="sldNum" sz="quarter" idx="5"/>
          </p:nvPr>
        </p:nvSpPr>
        <p:spPr/>
        <p:txBody>
          <a:bodyPr/>
          <a:lstStyle/>
          <a:p>
            <a:fld id="{2840B870-932B-4BE3-9686-0DB952E61C22}" type="slidenum">
              <a:rPr lang="en-US" smtClean="0"/>
              <a:t>13</a:t>
            </a:fld>
            <a:endParaRPr lang="en-US"/>
          </a:p>
        </p:txBody>
      </p:sp>
    </p:spTree>
    <p:extLst>
      <p:ext uri="{BB962C8B-B14F-4D97-AF65-F5344CB8AC3E}">
        <p14:creationId xmlns:p14="http://schemas.microsoft.com/office/powerpoint/2010/main" val="301857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14</a:t>
            </a:fld>
            <a:endParaRPr lang="en-US"/>
          </a:p>
        </p:txBody>
      </p:sp>
    </p:spTree>
    <p:extLst>
      <p:ext uri="{BB962C8B-B14F-4D97-AF65-F5344CB8AC3E}">
        <p14:creationId xmlns:p14="http://schemas.microsoft.com/office/powerpoint/2010/main" val="89833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17</a:t>
            </a:fld>
            <a:endParaRPr lang="en-US"/>
          </a:p>
        </p:txBody>
      </p:sp>
    </p:spTree>
    <p:extLst>
      <p:ext uri="{BB962C8B-B14F-4D97-AF65-F5344CB8AC3E}">
        <p14:creationId xmlns:p14="http://schemas.microsoft.com/office/powerpoint/2010/main" val="82853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AE54F7-AC45-4E48-BC4C-351B3326CA7A}" type="slidenum">
              <a:rPr lang="en-US" smtClean="0"/>
              <a:t>3</a:t>
            </a:fld>
            <a:endParaRPr lang="en-US"/>
          </a:p>
        </p:txBody>
      </p:sp>
    </p:spTree>
    <p:extLst>
      <p:ext uri="{BB962C8B-B14F-4D97-AF65-F5344CB8AC3E}">
        <p14:creationId xmlns:p14="http://schemas.microsoft.com/office/powerpoint/2010/main" val="344805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5</a:t>
            </a:fld>
            <a:endParaRPr lang="en-US"/>
          </a:p>
        </p:txBody>
      </p:sp>
    </p:spTree>
    <p:extLst>
      <p:ext uri="{BB962C8B-B14F-4D97-AF65-F5344CB8AC3E}">
        <p14:creationId xmlns:p14="http://schemas.microsoft.com/office/powerpoint/2010/main" val="38647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Search: </a:t>
            </a:r>
            <a:r>
              <a:rPr lang="en-US" b="0" i="0" dirty="0">
                <a:solidFill>
                  <a:srgbClr val="333333"/>
                </a:solidFill>
                <a:effectLst/>
                <a:latin typeface="Trebuchet MS" panose="020B0603020202020204" pitchFamily="34" charset="0"/>
              </a:rPr>
              <a:t>with the global search bar, you can search for any provider by Name, NPI, or Alias from anywhere within the product and navigate directly to that provider’s Analyze page.</a:t>
            </a:r>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6</a:t>
            </a:fld>
            <a:endParaRPr lang="en-US"/>
          </a:p>
        </p:txBody>
      </p:sp>
    </p:spTree>
    <p:extLst>
      <p:ext uri="{BB962C8B-B14F-4D97-AF65-F5344CB8AC3E}">
        <p14:creationId xmlns:p14="http://schemas.microsoft.com/office/powerpoint/2010/main" val="8837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The Hospital Analyze page contains metrics that provide insights into your selected Hospital/facility.</a:t>
            </a:r>
          </a:p>
        </p:txBody>
      </p:sp>
      <p:sp>
        <p:nvSpPr>
          <p:cNvPr id="4" name="Slide Number Placeholder 3"/>
          <p:cNvSpPr>
            <a:spLocks noGrp="1"/>
          </p:cNvSpPr>
          <p:nvPr>
            <p:ph type="sldNum" sz="quarter" idx="5"/>
          </p:nvPr>
        </p:nvSpPr>
        <p:spPr/>
        <p:txBody>
          <a:bodyPr/>
          <a:lstStyle/>
          <a:p>
            <a:fld id="{67143876-706C-4CB2-87EA-932F88ABF429}" type="slidenum">
              <a:rPr lang="en-US" smtClean="0"/>
              <a:t>7</a:t>
            </a:fld>
            <a:endParaRPr lang="en-US"/>
          </a:p>
        </p:txBody>
      </p:sp>
    </p:spTree>
    <p:extLst>
      <p:ext uri="{BB962C8B-B14F-4D97-AF65-F5344CB8AC3E}">
        <p14:creationId xmlns:p14="http://schemas.microsoft.com/office/powerpoint/2010/main" val="32297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33333"/>
                </a:solidFill>
                <a:effectLst/>
                <a:latin typeface="Trebuchet MS" panose="020B0603020202020204" pitchFamily="34" charset="0"/>
              </a:rPr>
              <a:t>Patient flow</a:t>
            </a:r>
            <a:r>
              <a:rPr lang="en-US" b="0" i="0" dirty="0">
                <a:solidFill>
                  <a:srgbClr val="333333"/>
                </a:solidFill>
                <a:effectLst/>
                <a:latin typeface="Trebuchet MS" panose="020B0603020202020204" pitchFamily="34" charset="0"/>
              </a:rPr>
              <a:t> - This table shows the flow of discharges from a specific setting within a facility to a spread of post-acute care options. The specific setting is found in the table name; so, for the table shown below, we are counting discharges from inpatient care.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a:t>
            </a:r>
            <a:r>
              <a:rPr lang="en-US" b="1" i="1" dirty="0">
                <a:solidFill>
                  <a:srgbClr val="333333"/>
                </a:solidFill>
                <a:effectLst/>
                <a:latin typeface="Trebuchet MS" panose="020B0603020202020204" pitchFamily="34" charset="0"/>
              </a:rPr>
              <a:t>Instructed</a:t>
            </a:r>
            <a:r>
              <a:rPr lang="en-US" b="0" i="0" dirty="0">
                <a:solidFill>
                  <a:srgbClr val="333333"/>
                </a:solidFill>
                <a:effectLst/>
                <a:latin typeface="Trebuchet MS" panose="020B0603020202020204" pitchFamily="34" charset="0"/>
              </a:rPr>
              <a:t> - This is the count of discharges coded for the type of post-acute care listed in each row. A discharge will have a single status.</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who </a:t>
            </a:r>
            <a:r>
              <a:rPr lang="en-US" b="1" i="1" dirty="0">
                <a:solidFill>
                  <a:srgbClr val="333333"/>
                </a:solidFill>
                <a:effectLst/>
                <a:latin typeface="Trebuchet MS" panose="020B0603020202020204" pitchFamily="34" charset="0"/>
              </a:rPr>
              <a:t>Adhered</a:t>
            </a:r>
            <a:r>
              <a:rPr lang="en-US" b="0" i="1" dirty="0">
                <a:solidFill>
                  <a:srgbClr val="333333"/>
                </a:solidFill>
                <a:effectLst/>
                <a:latin typeface="Trebuchet MS" panose="020B0603020202020204" pitchFamily="34" charset="0"/>
              </a:rPr>
              <a:t> </a:t>
            </a:r>
            <a:r>
              <a:rPr lang="en-US" b="0" i="0" dirty="0">
                <a:solidFill>
                  <a:srgbClr val="333333"/>
                </a:solidFill>
                <a:effectLst/>
                <a:latin typeface="Trebuchet MS" panose="020B0603020202020204" pitchFamily="34" charset="0"/>
              </a:rPr>
              <a:t>- This count is a subset of the </a:t>
            </a:r>
            <a:r>
              <a:rPr lang="en-US" b="0" i="1" dirty="0">
                <a:solidFill>
                  <a:srgbClr val="333333"/>
                </a:solidFill>
                <a:effectLst/>
                <a:latin typeface="Trebuchet MS" panose="020B0603020202020204" pitchFamily="34" charset="0"/>
              </a:rPr>
              <a:t>Instructed</a:t>
            </a:r>
            <a:r>
              <a:rPr lang="en-US" b="0" i="0" dirty="0">
                <a:solidFill>
                  <a:srgbClr val="333333"/>
                </a:solidFill>
                <a:effectLst/>
                <a:latin typeface="Trebuchet MS" panose="020B0603020202020204" pitchFamily="34" charset="0"/>
              </a:rPr>
              <a:t> column. Every discharge will either be admitted to the coded post-acute care or not. The </a:t>
            </a:r>
            <a:r>
              <a:rPr lang="en-US" b="0" i="1" dirty="0">
                <a:solidFill>
                  <a:srgbClr val="333333"/>
                </a:solidFill>
                <a:effectLst/>
                <a:latin typeface="Trebuchet MS" panose="020B0603020202020204" pitchFamily="34" charset="0"/>
              </a:rPr>
              <a:t>Adhered</a:t>
            </a:r>
            <a:r>
              <a:rPr lang="en-US" b="0" i="0" dirty="0">
                <a:solidFill>
                  <a:srgbClr val="333333"/>
                </a:solidFill>
                <a:effectLst/>
                <a:latin typeface="Trebuchet MS" panose="020B0603020202020204" pitchFamily="34" charset="0"/>
              </a:rPr>
              <a:t> count is the number of patients who were admitted to the post-acute setting indicated in the status coding at discharge.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Discharges who </a:t>
            </a:r>
            <a:r>
              <a:rPr lang="en-US" b="1" i="1" dirty="0">
                <a:solidFill>
                  <a:srgbClr val="333333"/>
                </a:solidFill>
                <a:effectLst/>
                <a:latin typeface="Trebuchet MS" panose="020B0603020202020204" pitchFamily="34" charset="0"/>
              </a:rPr>
              <a:t>Entered</a:t>
            </a:r>
            <a:r>
              <a:rPr lang="en-US" b="0" i="0" dirty="0">
                <a:solidFill>
                  <a:srgbClr val="333333"/>
                </a:solidFill>
                <a:effectLst/>
                <a:latin typeface="Trebuchet MS" panose="020B0603020202020204" pitchFamily="34" charset="0"/>
              </a:rPr>
              <a:t> - This is the count of </a:t>
            </a:r>
            <a:r>
              <a:rPr lang="en-US" b="0" i="1" dirty="0">
                <a:solidFill>
                  <a:srgbClr val="333333"/>
                </a:solidFill>
                <a:effectLst/>
                <a:latin typeface="Trebuchet MS" panose="020B0603020202020204" pitchFamily="34" charset="0"/>
              </a:rPr>
              <a:t>all </a:t>
            </a:r>
            <a:r>
              <a:rPr lang="en-US" b="0" i="0" dirty="0">
                <a:solidFill>
                  <a:srgbClr val="333333"/>
                </a:solidFill>
                <a:effectLst/>
                <a:latin typeface="Trebuchet MS" panose="020B0603020202020204" pitchFamily="34" charset="0"/>
              </a:rPr>
              <a:t>discharges who were admitted to the post-acute setting in each row. </a:t>
            </a:r>
          </a:p>
          <a:p>
            <a:pPr algn="l">
              <a:buFont typeface="Arial" panose="020B0604020202020204" pitchFamily="34" charset="0"/>
              <a:buChar char="•"/>
            </a:pPr>
            <a:r>
              <a:rPr lang="en-US" b="1" i="0" dirty="0">
                <a:solidFill>
                  <a:srgbClr val="333333"/>
                </a:solidFill>
                <a:effectLst/>
                <a:latin typeface="Trebuchet MS" panose="020B0603020202020204" pitchFamily="34" charset="0"/>
              </a:rPr>
              <a:t>Opportunities</a:t>
            </a:r>
            <a:r>
              <a:rPr lang="en-US" b="0" i="0" dirty="0">
                <a:solidFill>
                  <a:srgbClr val="333333"/>
                </a:solidFill>
                <a:effectLst/>
                <a:latin typeface="Trebuchet MS" panose="020B0603020202020204" pitchFamily="34" charset="0"/>
              </a:rPr>
              <a:t> - The two columns, </a:t>
            </a:r>
            <a:r>
              <a:rPr lang="en-US" b="0" i="1" dirty="0">
                <a:solidFill>
                  <a:srgbClr val="333333"/>
                </a:solidFill>
                <a:effectLst/>
                <a:latin typeface="Trebuchet MS" panose="020B0603020202020204" pitchFamily="34" charset="0"/>
              </a:rPr>
              <a:t>Instructed, not Adhered, </a:t>
            </a:r>
            <a:r>
              <a:rPr lang="en-US" b="0" i="0" dirty="0">
                <a:solidFill>
                  <a:srgbClr val="333333"/>
                </a:solidFill>
                <a:effectLst/>
                <a:latin typeface="Trebuchet MS" panose="020B0603020202020204" pitchFamily="34" charset="0"/>
              </a:rPr>
              <a:t>and</a:t>
            </a:r>
            <a:r>
              <a:rPr lang="en-US" b="0" i="1" dirty="0">
                <a:solidFill>
                  <a:srgbClr val="333333"/>
                </a:solidFill>
                <a:effectLst/>
                <a:latin typeface="Trebuchet MS" panose="020B0603020202020204" pitchFamily="34" charset="0"/>
              </a:rPr>
              <a:t> Entered without Instructions</a:t>
            </a:r>
            <a:r>
              <a:rPr lang="en-US" b="0" i="0" dirty="0">
                <a:solidFill>
                  <a:srgbClr val="333333"/>
                </a:solidFill>
                <a:effectLst/>
                <a:latin typeface="Trebuchet MS" panose="020B0603020202020204" pitchFamily="34" charset="0"/>
              </a:rPr>
              <a:t> include the metrics that are the highlight of this table. </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8</a:t>
            </a:fld>
            <a:endParaRPr lang="en-US"/>
          </a:p>
        </p:txBody>
      </p:sp>
    </p:spTree>
    <p:extLst>
      <p:ext uri="{BB962C8B-B14F-4D97-AF65-F5344CB8AC3E}">
        <p14:creationId xmlns:p14="http://schemas.microsoft.com/office/powerpoint/2010/main" val="378992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Trebuchet MS" panose="020B0603020202020204" pitchFamily="34" charset="0"/>
              </a:rPr>
              <a:t>This table is the flip side of the table </a:t>
            </a:r>
            <a:r>
              <a:rPr lang="en-US" b="0" i="1" dirty="0">
                <a:solidFill>
                  <a:srgbClr val="333333"/>
                </a:solidFill>
                <a:effectLst/>
                <a:latin typeface="Trebuchet MS" panose="020B0603020202020204" pitchFamily="34" charset="0"/>
              </a:rPr>
              <a:t>Discharge Events by Setting</a:t>
            </a:r>
            <a:r>
              <a:rPr lang="en-US" b="0" i="0" dirty="0">
                <a:solidFill>
                  <a:srgbClr val="333333"/>
                </a:solidFill>
                <a:effectLst/>
                <a:latin typeface="Trebuchet MS" panose="020B0603020202020204" pitchFamily="34" charset="0"/>
              </a:rPr>
              <a:t>. </a:t>
            </a:r>
            <a:r>
              <a:rPr lang="en-US" b="0" i="1" dirty="0">
                <a:solidFill>
                  <a:srgbClr val="333333"/>
                </a:solidFill>
                <a:effectLst/>
                <a:latin typeface="Trebuchet MS" panose="020B0603020202020204" pitchFamily="34" charset="0"/>
              </a:rPr>
              <a:t>That</a:t>
            </a:r>
            <a:r>
              <a:rPr lang="en-US" b="0" i="0" dirty="0">
                <a:solidFill>
                  <a:srgbClr val="333333"/>
                </a:solidFill>
                <a:effectLst/>
                <a:latin typeface="Trebuchet MS" panose="020B0603020202020204" pitchFamily="34" charset="0"/>
              </a:rPr>
              <a:t> table answers the question, "After discharge, where'd everybody go?" </a:t>
            </a:r>
            <a:r>
              <a:rPr lang="en-US" b="0" i="1" dirty="0">
                <a:solidFill>
                  <a:srgbClr val="333333"/>
                </a:solidFill>
                <a:effectLst/>
                <a:latin typeface="Trebuchet MS" panose="020B0603020202020204" pitchFamily="34" charset="0"/>
              </a:rPr>
              <a:t>This</a:t>
            </a:r>
            <a:r>
              <a:rPr lang="en-US" b="0" i="0" dirty="0">
                <a:solidFill>
                  <a:srgbClr val="333333"/>
                </a:solidFill>
                <a:effectLst/>
                <a:latin typeface="Trebuchet MS" panose="020B0603020202020204" pitchFamily="34" charset="0"/>
              </a:rPr>
              <a:t> table answers the question, "What happened when they got there?"</a:t>
            </a:r>
          </a:p>
          <a:p>
            <a:pPr algn="l"/>
            <a:r>
              <a:rPr lang="en-US" b="0" i="0" dirty="0">
                <a:solidFill>
                  <a:srgbClr val="333333"/>
                </a:solidFill>
                <a:effectLst/>
                <a:latin typeface="Trebuchet MS" panose="020B0603020202020204" pitchFamily="34" charset="0"/>
              </a:rPr>
              <a:t>This action-packed table provides several insights into the post-acute care provided to patients discharged from the selected facility. Readmission rates and mortality rates are calculated for several different post-acute destinations with county and state averages available as benchmarks for comparison.</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9</a:t>
            </a:fld>
            <a:endParaRPr lang="en-US"/>
          </a:p>
        </p:txBody>
      </p:sp>
    </p:spTree>
    <p:extLst>
      <p:ext uri="{BB962C8B-B14F-4D97-AF65-F5344CB8AC3E}">
        <p14:creationId xmlns:p14="http://schemas.microsoft.com/office/powerpoint/2010/main" val="224807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Trebuchet MS" panose="020B0603020202020204" pitchFamily="34" charset="0"/>
              </a:rPr>
              <a:t>This table shows the impact of home health care on the patients discharged from the selected facility who were coded for SNF care. For these patient discharged , we compare metrics for three possible outcomes:</a:t>
            </a:r>
          </a:p>
          <a:p>
            <a:pPr algn="l">
              <a:buFont typeface="Arial" panose="020B0604020202020204" pitchFamily="34" charset="0"/>
              <a:buChar char="•"/>
            </a:pPr>
            <a:r>
              <a:rPr lang="en-US" b="0" i="0" dirty="0">
                <a:solidFill>
                  <a:srgbClr val="333333"/>
                </a:solidFill>
                <a:effectLst/>
                <a:latin typeface="Trebuchet MS" panose="020B0603020202020204" pitchFamily="34" charset="0"/>
              </a:rPr>
              <a:t>1 - Patients admitted to a SNF</a:t>
            </a:r>
          </a:p>
          <a:p>
            <a:pPr algn="l">
              <a:buFont typeface="Arial" panose="020B0604020202020204" pitchFamily="34" charset="0"/>
              <a:buChar char="•"/>
            </a:pPr>
            <a:r>
              <a:rPr lang="en-US" b="0" i="0" dirty="0">
                <a:solidFill>
                  <a:srgbClr val="333333"/>
                </a:solidFill>
                <a:effectLst/>
                <a:latin typeface="Trebuchet MS" panose="020B0603020202020204" pitchFamily="34" charset="0"/>
              </a:rPr>
              <a:t>3 - Patients who were not admitted to a SNF - this could mean they were admitted to another post-acute setting or just went home.</a:t>
            </a:r>
          </a:p>
          <a:p>
            <a:pPr algn="l"/>
            <a:r>
              <a:rPr lang="en-US" b="0" i="0" dirty="0">
                <a:solidFill>
                  <a:srgbClr val="333333"/>
                </a:solidFill>
                <a:effectLst/>
                <a:latin typeface="Trebuchet MS" panose="020B0603020202020204" pitchFamily="34" charset="0"/>
              </a:rPr>
              <a:t>  </a:t>
            </a:r>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10</a:t>
            </a:fld>
            <a:endParaRPr lang="en-US"/>
          </a:p>
        </p:txBody>
      </p:sp>
    </p:spTree>
    <p:extLst>
      <p:ext uri="{BB962C8B-B14F-4D97-AF65-F5344CB8AC3E}">
        <p14:creationId xmlns:p14="http://schemas.microsoft.com/office/powerpoint/2010/main" val="106518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Trebuchet MS" panose="020B0603020202020204" pitchFamily="34" charset="0"/>
              </a:rPr>
              <a:t>The SNF Destinations table on the Facility Analyze page includes a list of every SNF that admitted patients treated by the </a:t>
            </a:r>
          </a:p>
          <a:p>
            <a:r>
              <a:rPr lang="en-US" b="0" i="0" dirty="0">
                <a:solidFill>
                  <a:srgbClr val="333333"/>
                </a:solidFill>
                <a:effectLst/>
                <a:latin typeface="Trebuchet MS" panose="020B0603020202020204" pitchFamily="34" charset="0"/>
              </a:rPr>
              <a:t>selected facility.  This table shows you the aggregated counts of distinct patients as they moved through the continuum of care from the selected facility to the home health agencies that subsequently admitted them.</a:t>
            </a:r>
          </a:p>
          <a:p>
            <a:endParaRPr lang="en-US" dirty="0"/>
          </a:p>
        </p:txBody>
      </p:sp>
      <p:sp>
        <p:nvSpPr>
          <p:cNvPr id="4" name="Slide Number Placeholder 3"/>
          <p:cNvSpPr>
            <a:spLocks noGrp="1"/>
          </p:cNvSpPr>
          <p:nvPr>
            <p:ph type="sldNum" sz="quarter" idx="5"/>
          </p:nvPr>
        </p:nvSpPr>
        <p:spPr/>
        <p:txBody>
          <a:bodyPr/>
          <a:lstStyle/>
          <a:p>
            <a:fld id="{2840B870-932B-4BE3-9686-0DB952E61C22}" type="slidenum">
              <a:rPr lang="en-US" smtClean="0"/>
              <a:t>11</a:t>
            </a:fld>
            <a:endParaRPr lang="en-US"/>
          </a:p>
        </p:txBody>
      </p:sp>
    </p:spTree>
    <p:extLst>
      <p:ext uri="{BB962C8B-B14F-4D97-AF65-F5344CB8AC3E}">
        <p14:creationId xmlns:p14="http://schemas.microsoft.com/office/powerpoint/2010/main" val="2693437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4" name="Picture 3" descr="Trella_-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969" cy="5151967"/>
          </a:xfrm>
          <a:prstGeom prst="rect">
            <a:avLst/>
          </a:prstGeom>
        </p:spPr>
      </p:pic>
      <p:sp>
        <p:nvSpPr>
          <p:cNvPr id="2" name="Title 1"/>
          <p:cNvSpPr>
            <a:spLocks noGrp="1"/>
          </p:cNvSpPr>
          <p:nvPr>
            <p:ph type="ctrTitle"/>
          </p:nvPr>
        </p:nvSpPr>
        <p:spPr>
          <a:xfrm>
            <a:off x="685800" y="1858925"/>
            <a:ext cx="7772400" cy="1102519"/>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685800" y="1257300"/>
            <a:ext cx="6400800" cy="1314450"/>
          </a:xfrm>
        </p:spPr>
        <p:txBody>
          <a:bodyPr>
            <a:normAutofit/>
          </a:bodyPr>
          <a:lstStyle>
            <a:lvl1pPr marL="0" indent="0" algn="l">
              <a:buNone/>
              <a:defRPr sz="20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t>
            </a:r>
          </a:p>
        </p:txBody>
      </p:sp>
    </p:spTree>
    <p:extLst>
      <p:ext uri="{BB962C8B-B14F-4D97-AF65-F5344CB8AC3E}">
        <p14:creationId xmlns:p14="http://schemas.microsoft.com/office/powerpoint/2010/main" val="301614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Split D">
    <p:spTree>
      <p:nvGrpSpPr>
        <p:cNvPr id="1" name=""/>
        <p:cNvGrpSpPr/>
        <p:nvPr/>
      </p:nvGrpSpPr>
      <p:grpSpPr>
        <a:xfrm>
          <a:off x="0" y="0"/>
          <a:ext cx="0" cy="0"/>
          <a:chOff x="0" y="0"/>
          <a:chExt cx="0" cy="0"/>
        </a:xfrm>
      </p:grpSpPr>
      <p:pic>
        <p:nvPicPr>
          <p:cNvPr id="8" name="Picture 7" descr="Trella_-0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7/28/2021</a:t>
            </a:fld>
            <a:endParaRPr lang="en-US"/>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11" name="Text Placeholder 2"/>
          <p:cNvSpPr>
            <a:spLocks noGrp="1"/>
          </p:cNvSpPr>
          <p:nvPr>
            <p:ph type="body" idx="1"/>
          </p:nvPr>
        </p:nvSpPr>
        <p:spPr>
          <a:xfrm>
            <a:off x="688545" y="2149475"/>
            <a:ext cx="6770588" cy="1618192"/>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6079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Split horizontal">
    <p:spTree>
      <p:nvGrpSpPr>
        <p:cNvPr id="1" name=""/>
        <p:cNvGrpSpPr/>
        <p:nvPr/>
      </p:nvGrpSpPr>
      <p:grpSpPr>
        <a:xfrm>
          <a:off x="0" y="0"/>
          <a:ext cx="0" cy="0"/>
          <a:chOff x="0" y="0"/>
          <a:chExt cx="0" cy="0"/>
        </a:xfrm>
      </p:grpSpPr>
      <p:pic>
        <p:nvPicPr>
          <p:cNvPr id="3" name="Picture 2" descr="Trella_-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
        <p:nvSpPr>
          <p:cNvPr id="2" name="Title 1"/>
          <p:cNvSpPr>
            <a:spLocks noGrp="1"/>
          </p:cNvSpPr>
          <p:nvPr>
            <p:ph type="title"/>
          </p:nvPr>
        </p:nvSpPr>
        <p:spPr>
          <a:xfrm>
            <a:off x="391917" y="935890"/>
            <a:ext cx="8229600" cy="857250"/>
          </a:xfrm>
        </p:spPr>
        <p:txBody>
          <a:bodyPr>
            <a:normAutofit/>
          </a:bodyPr>
          <a:lstStyle>
            <a:lvl1pPr algn="l">
              <a:defRPr sz="4000"/>
            </a:lvl1pPr>
          </a:lstStyle>
          <a:p>
            <a:r>
              <a:rPr lang="en-US" dirty="0"/>
              <a:t>Click to edit Master title style</a:t>
            </a:r>
          </a:p>
        </p:txBody>
      </p:sp>
      <p:sp>
        <p:nvSpPr>
          <p:cNvPr id="4" name="Date Placeholder 3"/>
          <p:cNvSpPr>
            <a:spLocks noGrp="1"/>
          </p:cNvSpPr>
          <p:nvPr>
            <p:ph type="dt" sz="half" idx="10"/>
          </p:nvPr>
        </p:nvSpPr>
        <p:spPr/>
        <p:txBody>
          <a:bodyPr/>
          <a:lstStyle/>
          <a:p>
            <a:fld id="{D6CDA306-A782-6B47-805C-4E0D85297EAD}" type="datetimeFigureOut">
              <a:rPr lang="en-US" smtClean="0"/>
              <a:t>7/28/2021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
        <p:nvSpPr>
          <p:cNvPr id="8" name="Text Placeholder 2"/>
          <p:cNvSpPr>
            <a:spLocks noGrp="1"/>
          </p:cNvSpPr>
          <p:nvPr>
            <p:ph type="body" idx="1"/>
          </p:nvPr>
        </p:nvSpPr>
        <p:spPr>
          <a:xfrm>
            <a:off x="391917" y="2098674"/>
            <a:ext cx="8388016" cy="1787525"/>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2083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A">
    <p:spTree>
      <p:nvGrpSpPr>
        <p:cNvPr id="1" name=""/>
        <p:cNvGrpSpPr/>
        <p:nvPr/>
      </p:nvGrpSpPr>
      <p:grpSpPr>
        <a:xfrm>
          <a:off x="0" y="0"/>
          <a:ext cx="0" cy="0"/>
          <a:chOff x="0" y="0"/>
          <a:chExt cx="0" cy="0"/>
        </a:xfrm>
      </p:grpSpPr>
      <p:pic>
        <p:nvPicPr>
          <p:cNvPr id="9" name="Picture 8" descr="Trella_-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7003"/>
            <a:ext cx="9149820" cy="5152681"/>
          </a:xfrm>
          <a:prstGeom prst="rect">
            <a:avLst/>
          </a:prstGeom>
        </p:spPr>
      </p:pic>
      <p:sp>
        <p:nvSpPr>
          <p:cNvPr id="2" name="Title 1"/>
          <p:cNvSpPr>
            <a:spLocks noGrp="1"/>
          </p:cNvSpPr>
          <p:nvPr>
            <p:ph type="title" hasCustomPrompt="1"/>
          </p:nvPr>
        </p:nvSpPr>
        <p:spPr>
          <a:xfrm>
            <a:off x="722313" y="1257865"/>
            <a:ext cx="7772400" cy="1021556"/>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766852" y="406468"/>
            <a:ext cx="2133600" cy="273844"/>
          </a:xfrm>
        </p:spPr>
        <p:txBody>
          <a:bodyPr/>
          <a:lstStyle>
            <a:lvl1pPr>
              <a:defRPr sz="1000">
                <a:solidFill>
                  <a:schemeClr val="bg1">
                    <a:lumMod val="50000"/>
                  </a:schemeClr>
                </a:solidFill>
              </a:defRPr>
            </a:lvl1pPr>
          </a:lstStyle>
          <a:p>
            <a:fld id="{D6CDA306-A782-6B47-805C-4E0D85297EAD}" type="datetimeFigureOut">
              <a:rPr lang="en-US" smtClean="0"/>
              <a:pPr/>
              <a:t>7/28/2021</a:t>
            </a:fld>
            <a:endParaRPr lang="en-US" dirty="0"/>
          </a:p>
        </p:txBody>
      </p:sp>
      <p:sp>
        <p:nvSpPr>
          <p:cNvPr id="5" name="Footer Placeholder 4"/>
          <p:cNvSpPr>
            <a:spLocks noGrp="1"/>
          </p:cNvSpPr>
          <p:nvPr>
            <p:ph type="ftr" sz="quarter" idx="11"/>
          </p:nvPr>
        </p:nvSpPr>
        <p:spPr>
          <a:xfrm>
            <a:off x="3124200" y="4630341"/>
            <a:ext cx="2895600" cy="273844"/>
          </a:xfrm>
        </p:spPr>
        <p:txBody>
          <a:bodyPr/>
          <a:lstStyle>
            <a:lvl1pPr>
              <a:defRPr sz="1000">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177418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Trella_-11.png">
            <a:extLst>
              <a:ext uri="{FF2B5EF4-FFF2-40B4-BE49-F238E27FC236}">
                <a16:creationId xmlns:a16="http://schemas.microsoft.com/office/drawing/2014/main" id="{CB79B668-211C-4598-9E07-B15C56F1F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7003"/>
            <a:ext cx="9149820" cy="5152681"/>
          </a:xfrm>
          <a:prstGeom prst="rect">
            <a:avLst/>
          </a:prstGeom>
        </p:spPr>
      </p:pic>
    </p:spTree>
    <p:extLst>
      <p:ext uri="{BB962C8B-B14F-4D97-AF65-F5344CB8AC3E}">
        <p14:creationId xmlns:p14="http://schemas.microsoft.com/office/powerpoint/2010/main" val="1704339918"/>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rella_-12.png">
            <a:extLst>
              <a:ext uri="{FF2B5EF4-FFF2-40B4-BE49-F238E27FC236}">
                <a16:creationId xmlns:a16="http://schemas.microsoft.com/office/drawing/2014/main" id="{0AEBE2B5-4873-4BF7-A976-8AD5C62F6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 y="-1"/>
            <a:ext cx="9202439" cy="5184041"/>
          </a:xfrm>
          <a:prstGeom prst="rect">
            <a:avLst/>
          </a:prstGeom>
        </p:spPr>
      </p:pic>
    </p:spTree>
    <p:extLst>
      <p:ext uri="{BB962C8B-B14F-4D97-AF65-F5344CB8AC3E}">
        <p14:creationId xmlns:p14="http://schemas.microsoft.com/office/powerpoint/2010/main" val="3327549466"/>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B">
    <p:spTree>
      <p:nvGrpSpPr>
        <p:cNvPr id="1" name=""/>
        <p:cNvGrpSpPr/>
        <p:nvPr/>
      </p:nvGrpSpPr>
      <p:grpSpPr>
        <a:xfrm>
          <a:off x="0" y="0"/>
          <a:ext cx="0" cy="0"/>
          <a:chOff x="0" y="0"/>
          <a:chExt cx="0" cy="0"/>
        </a:xfrm>
      </p:grpSpPr>
      <p:pic>
        <p:nvPicPr>
          <p:cNvPr id="9" name="Picture 8" descr="Trella_-1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 y="-1"/>
            <a:ext cx="9202439" cy="5184041"/>
          </a:xfrm>
          <a:prstGeom prst="rect">
            <a:avLst/>
          </a:prstGeom>
        </p:spPr>
      </p:pic>
      <p:sp>
        <p:nvSpPr>
          <p:cNvPr id="2" name="Title 1"/>
          <p:cNvSpPr>
            <a:spLocks noGrp="1"/>
          </p:cNvSpPr>
          <p:nvPr>
            <p:ph type="title"/>
          </p:nvPr>
        </p:nvSpPr>
        <p:spPr>
          <a:xfrm>
            <a:off x="919890" y="1315681"/>
            <a:ext cx="7766910" cy="857250"/>
          </a:xfrm>
        </p:spPr>
        <p:txBody>
          <a:bodyPr>
            <a:normAutofit/>
          </a:bodyPr>
          <a:lstStyle>
            <a:lvl1pPr algn="l">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D6CDA306-A782-6B47-805C-4E0D85297EAD}"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919890" y="2334815"/>
            <a:ext cx="7766910" cy="1661452"/>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0187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 Split A">
    <p:spTree>
      <p:nvGrpSpPr>
        <p:cNvPr id="1" name=""/>
        <p:cNvGrpSpPr/>
        <p:nvPr/>
      </p:nvGrpSpPr>
      <p:grpSpPr>
        <a:xfrm>
          <a:off x="0" y="0"/>
          <a:ext cx="0" cy="0"/>
          <a:chOff x="0" y="0"/>
          <a:chExt cx="0" cy="0"/>
        </a:xfrm>
      </p:grpSpPr>
      <p:pic>
        <p:nvPicPr>
          <p:cNvPr id="9" name="Picture 8" descr="Trella_Backgrounds_FINAL-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842"/>
            <a:ext cx="9155874" cy="5157809"/>
          </a:xfrm>
          <a:prstGeom prst="rect">
            <a:avLst/>
          </a:prstGeom>
        </p:spPr>
      </p:pic>
      <p:sp>
        <p:nvSpPr>
          <p:cNvPr id="2" name="Date Placeholder 1"/>
          <p:cNvSpPr>
            <a:spLocks noGrp="1"/>
          </p:cNvSpPr>
          <p:nvPr>
            <p:ph type="dt" sz="half" idx="10"/>
          </p:nvPr>
        </p:nvSpPr>
        <p:spPr/>
        <p:txBody>
          <a:bodyPr/>
          <a:lstStyle/>
          <a:p>
            <a:fld id="{D6CDA306-A782-6B47-805C-4E0D85297EAD}"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9A91FD-CA45-F243-B526-096A76F46CD3}" type="slidenum">
              <a:rPr lang="en-US" smtClean="0"/>
              <a:t>‹#›</a:t>
            </a:fld>
            <a:endParaRPr lang="en-US"/>
          </a:p>
        </p:txBody>
      </p:sp>
      <p:sp>
        <p:nvSpPr>
          <p:cNvPr id="6" name="Title 1"/>
          <p:cNvSpPr>
            <a:spLocks noGrp="1"/>
          </p:cNvSpPr>
          <p:nvPr>
            <p:ph type="title"/>
          </p:nvPr>
        </p:nvSpPr>
        <p:spPr>
          <a:xfrm>
            <a:off x="252685" y="1189341"/>
            <a:ext cx="2435767" cy="2304204"/>
          </a:xfrm>
        </p:spPr>
        <p:txBody>
          <a:bodyPr anchor="t">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3344333" y="1209675"/>
            <a:ext cx="51503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06046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 Split D">
    <p:spTree>
      <p:nvGrpSpPr>
        <p:cNvPr id="1" name=""/>
        <p:cNvGrpSpPr/>
        <p:nvPr/>
      </p:nvGrpSpPr>
      <p:grpSpPr>
        <a:xfrm>
          <a:off x="0" y="0"/>
          <a:ext cx="0" cy="0"/>
          <a:chOff x="0" y="0"/>
          <a:chExt cx="0" cy="0"/>
        </a:xfrm>
      </p:grpSpPr>
      <p:pic>
        <p:nvPicPr>
          <p:cNvPr id="13" name="Picture 12" descr="Trella_-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7" y="-1"/>
            <a:ext cx="9145387" cy="5150185"/>
          </a:xfrm>
          <a:prstGeom prst="rect">
            <a:avLst/>
          </a:prstGeom>
        </p:spPr>
      </p:pic>
      <p:sp>
        <p:nvSpPr>
          <p:cNvPr id="5" name="Date Placeholder 4"/>
          <p:cNvSpPr>
            <a:spLocks noGrp="1"/>
          </p:cNvSpPr>
          <p:nvPr>
            <p:ph type="dt" sz="half" idx="10"/>
          </p:nvPr>
        </p:nvSpPr>
        <p:spPr/>
        <p:txBody>
          <a:bodyPr/>
          <a:lstStyle>
            <a:lvl1pPr>
              <a:defRPr>
                <a:solidFill>
                  <a:srgbClr val="FFFFFF"/>
                </a:solidFill>
              </a:defRPr>
            </a:lvl1pPr>
          </a:lstStyle>
          <a:p>
            <a:fld id="{D6CDA306-A782-6B47-805C-4E0D85297EAD}" type="datetimeFigureOut">
              <a:rPr lang="en-US" smtClean="0"/>
              <a:pPr/>
              <a:t>7/28/2021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9A91FD-CA45-F243-B526-096A76F46CD3}" type="slidenum">
              <a:rPr lang="en-US" smtClean="0"/>
              <a:pPr/>
              <a:t>‹#›</a:t>
            </a:fld>
            <a:endParaRPr lang="en-US" dirty="0"/>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8" name="Content Placeholder 3"/>
          <p:cNvSpPr>
            <a:spLocks noGrp="1"/>
          </p:cNvSpPr>
          <p:nvPr>
            <p:ph sz="half" idx="2"/>
          </p:nvPr>
        </p:nvSpPr>
        <p:spPr>
          <a:xfrm>
            <a:off x="835223" y="2158999"/>
            <a:ext cx="7690710" cy="2582005"/>
          </a:xfrm>
        </p:spPr>
        <p:txBody>
          <a:bodyPr>
            <a:normAutofit/>
          </a:bodyPr>
          <a:lstStyle>
            <a:lvl1pPr>
              <a:defRPr sz="1800">
                <a:solidFill>
                  <a:srgbClr val="FFFFFF"/>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355956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Slide - Split D">
    <p:spTree>
      <p:nvGrpSpPr>
        <p:cNvPr id="1" name=""/>
        <p:cNvGrpSpPr/>
        <p:nvPr/>
      </p:nvGrpSpPr>
      <p:grpSpPr>
        <a:xfrm>
          <a:off x="0" y="0"/>
          <a:ext cx="0" cy="0"/>
          <a:chOff x="0" y="0"/>
          <a:chExt cx="0" cy="0"/>
        </a:xfrm>
      </p:grpSpPr>
      <p:pic>
        <p:nvPicPr>
          <p:cNvPr id="12" name="Picture 11" descr="Trella_-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9403"/>
          </a:xfrm>
          <a:prstGeom prst="rect">
            <a:avLst/>
          </a:prstGeom>
        </p:spPr>
      </p:pic>
      <p:sp>
        <p:nvSpPr>
          <p:cNvPr id="5" name="Date Placeholder 4"/>
          <p:cNvSpPr>
            <a:spLocks noGrp="1"/>
          </p:cNvSpPr>
          <p:nvPr>
            <p:ph type="dt" sz="half" idx="10"/>
          </p:nvPr>
        </p:nvSpPr>
        <p:spPr/>
        <p:txBody>
          <a:bodyPr/>
          <a:lstStyle>
            <a:lvl1pPr>
              <a:defRPr>
                <a:solidFill>
                  <a:srgbClr val="FFFFFF"/>
                </a:solidFill>
              </a:defRPr>
            </a:lvl1pPr>
          </a:lstStyle>
          <a:p>
            <a:fld id="{D6CDA306-A782-6B47-805C-4E0D85297EAD}" type="datetimeFigureOut">
              <a:rPr lang="en-US" smtClean="0"/>
              <a:pPr/>
              <a:t>7/28/2021</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9A91FD-CA45-F243-B526-096A76F46CD3}" type="slidenum">
              <a:rPr lang="en-US" smtClean="0"/>
              <a:pPr/>
              <a:t>‹#›</a:t>
            </a:fld>
            <a:endParaRPr lang="en-US" dirty="0"/>
          </a:p>
        </p:txBody>
      </p:sp>
      <p:sp>
        <p:nvSpPr>
          <p:cNvPr id="10" name="Title 1"/>
          <p:cNvSpPr txBox="1">
            <a:spLocks/>
          </p:cNvSpPr>
          <p:nvPr userDrawn="1"/>
        </p:nvSpPr>
        <p:spPr>
          <a:xfrm>
            <a:off x="688545" y="1204913"/>
            <a:ext cx="776691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tx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
        <p:nvSpPr>
          <p:cNvPr id="8" name="Content Placeholder 3"/>
          <p:cNvSpPr>
            <a:spLocks noGrp="1"/>
          </p:cNvSpPr>
          <p:nvPr>
            <p:ph sz="half" idx="2"/>
          </p:nvPr>
        </p:nvSpPr>
        <p:spPr>
          <a:xfrm>
            <a:off x="835223" y="2158999"/>
            <a:ext cx="7690710" cy="2582005"/>
          </a:xfrm>
        </p:spPr>
        <p:txBody>
          <a:bodyPr>
            <a:normAutofit/>
          </a:bodyPr>
          <a:lstStyle>
            <a:lvl1pPr>
              <a:defRPr sz="1800">
                <a:solidFill>
                  <a:srgbClr val="FFFFFF"/>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78007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CDA306-A782-6B47-805C-4E0D85297EAD}"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5221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Split">
    <p:spTree>
      <p:nvGrpSpPr>
        <p:cNvPr id="1" name=""/>
        <p:cNvGrpSpPr/>
        <p:nvPr/>
      </p:nvGrpSpPr>
      <p:grpSpPr>
        <a:xfrm>
          <a:off x="0" y="0"/>
          <a:ext cx="0" cy="0"/>
          <a:chOff x="0" y="0"/>
          <a:chExt cx="0" cy="0"/>
        </a:xfrm>
      </p:grpSpPr>
      <p:pic>
        <p:nvPicPr>
          <p:cNvPr id="4" name="Picture 3" descr="Trella_-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356"/>
          </a:xfrm>
          <a:prstGeom prst="rect">
            <a:avLst/>
          </a:prstGeom>
        </p:spPr>
      </p:pic>
      <p:sp>
        <p:nvSpPr>
          <p:cNvPr id="2" name="Title 1"/>
          <p:cNvSpPr>
            <a:spLocks noGrp="1"/>
          </p:cNvSpPr>
          <p:nvPr>
            <p:ph type="title"/>
          </p:nvPr>
        </p:nvSpPr>
        <p:spPr>
          <a:xfrm>
            <a:off x="2255212" y="1802289"/>
            <a:ext cx="6621499" cy="85725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hasCustomPrompt="1"/>
          </p:nvPr>
        </p:nvSpPr>
        <p:spPr>
          <a:xfrm>
            <a:off x="2255213" y="2949315"/>
            <a:ext cx="2316788" cy="557819"/>
          </a:xfrm>
        </p:spPr>
        <p:txBody>
          <a:bodyPr>
            <a:normAutofit/>
          </a:bodyPr>
          <a:lstStyle>
            <a:lvl1pPr marL="0" indent="0">
              <a:buNone/>
              <a:defRPr sz="2000">
                <a:solidFill>
                  <a:schemeClr val="accent4"/>
                </a:solidFill>
              </a:defRPr>
            </a:lvl1pPr>
          </a:lstStyle>
          <a:p>
            <a:pPr lvl="0"/>
            <a:r>
              <a:rPr lang="en-US" dirty="0"/>
              <a:t>Date, 2019</a:t>
            </a:r>
          </a:p>
        </p:txBody>
      </p:sp>
    </p:spTree>
    <p:extLst>
      <p:ext uri="{BB962C8B-B14F-4D97-AF65-F5344CB8AC3E}">
        <p14:creationId xmlns:p14="http://schemas.microsoft.com/office/powerpoint/2010/main" val="3575363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CDA306-A782-6B47-805C-4E0D85297EAD}"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158435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ro Logo+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1">
            <a:extLst>
              <a:ext uri="{FF2B5EF4-FFF2-40B4-BE49-F238E27FC236}">
                <a16:creationId xmlns:a16="http://schemas.microsoft.com/office/drawing/2014/main" id="{AAB55887-FB16-964F-83BE-3D969D827810}"/>
              </a:ext>
            </a:extLst>
          </p:cNvPr>
          <p:cNvSpPr>
            <a:spLocks noChangeArrowheads="1"/>
          </p:cNvSpPr>
          <p:nvPr userDrawn="1"/>
        </p:nvSpPr>
        <p:spPr bwMode="auto">
          <a:xfrm>
            <a:off x="2822325" y="3847647"/>
            <a:ext cx="3497802" cy="459456"/>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FFFFFF"/>
          </a:solidFill>
          <a:ln>
            <a:noFill/>
          </a:ln>
          <a:effectLst/>
        </p:spPr>
        <p:txBody>
          <a:bodyPr wrap="none" anchor="ctr"/>
          <a:lstStyle/>
          <a:p>
            <a:endParaRPr lang="en-US" sz="1800"/>
          </a:p>
        </p:txBody>
      </p:sp>
      <p:sp>
        <p:nvSpPr>
          <p:cNvPr id="12" name="TextBox 11">
            <a:extLst>
              <a:ext uri="{FF2B5EF4-FFF2-40B4-BE49-F238E27FC236}">
                <a16:creationId xmlns:a16="http://schemas.microsoft.com/office/drawing/2014/main" id="{2F5B23B5-E474-F146-B5FE-69BE5B9C1F35}"/>
              </a:ext>
            </a:extLst>
          </p:cNvPr>
          <p:cNvSpPr txBox="1"/>
          <p:nvPr userDrawn="1"/>
        </p:nvSpPr>
        <p:spPr>
          <a:xfrm>
            <a:off x="2556061" y="4800601"/>
            <a:ext cx="4031874" cy="17389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530" dirty="0">
                <a:solidFill>
                  <a:srgbClr val="5A6771"/>
                </a:solidFill>
              </a:rPr>
              <a:t>© </a:t>
            </a:r>
            <a:r>
              <a:rPr lang="en-US" sz="530" dirty="0" err="1">
                <a:solidFill>
                  <a:srgbClr val="5A6771"/>
                </a:solidFill>
              </a:rPr>
              <a:t>Trella</a:t>
            </a:r>
            <a:r>
              <a:rPr lang="en-US" sz="530" dirty="0">
                <a:solidFill>
                  <a:srgbClr val="5A6771"/>
                </a:solidFill>
              </a:rPr>
              <a:t> Health, LLC. All rights reserved. Confidential and proprietary. Not for distribution except to authorized persons.</a:t>
            </a:r>
          </a:p>
        </p:txBody>
      </p:sp>
      <p:pic>
        <p:nvPicPr>
          <p:cNvPr id="19" name="Picture 18">
            <a:extLst>
              <a:ext uri="{FF2B5EF4-FFF2-40B4-BE49-F238E27FC236}">
                <a16:creationId xmlns:a16="http://schemas.microsoft.com/office/drawing/2014/main" id="{3B722D19-55FF-1C4E-825C-7129D0AEF300}"/>
              </a:ext>
            </a:extLst>
          </p:cNvPr>
          <p:cNvPicPr>
            <a:picLocks noChangeAspect="1"/>
          </p:cNvPicPr>
          <p:nvPr userDrawn="1"/>
        </p:nvPicPr>
        <p:blipFill>
          <a:blip r:embed="rId3"/>
          <a:stretch>
            <a:fillRect/>
          </a:stretch>
        </p:blipFill>
        <p:spPr>
          <a:xfrm>
            <a:off x="0" y="5003515"/>
            <a:ext cx="9162288" cy="143160"/>
          </a:xfrm>
          <a:prstGeom prst="rect">
            <a:avLst/>
          </a:prstGeom>
        </p:spPr>
      </p:pic>
      <p:grpSp>
        <p:nvGrpSpPr>
          <p:cNvPr id="20" name="Group 19">
            <a:extLst>
              <a:ext uri="{FF2B5EF4-FFF2-40B4-BE49-F238E27FC236}">
                <a16:creationId xmlns:a16="http://schemas.microsoft.com/office/drawing/2014/main" id="{738DC841-CD8B-B347-B1D2-8F918AE31545}"/>
              </a:ext>
            </a:extLst>
          </p:cNvPr>
          <p:cNvGrpSpPr/>
          <p:nvPr userDrawn="1"/>
        </p:nvGrpSpPr>
        <p:grpSpPr>
          <a:xfrm>
            <a:off x="3307827" y="730438"/>
            <a:ext cx="2509342" cy="2700875"/>
            <a:chOff x="3210899" y="572254"/>
            <a:chExt cx="2509342" cy="2700875"/>
          </a:xfrm>
        </p:grpSpPr>
        <p:sp>
          <p:nvSpPr>
            <p:cNvPr id="21" name="Freeform 2">
              <a:extLst>
                <a:ext uri="{FF2B5EF4-FFF2-40B4-BE49-F238E27FC236}">
                  <a16:creationId xmlns:a16="http://schemas.microsoft.com/office/drawing/2014/main" id="{FE5E5E2F-DB31-B944-9350-23C6CEE09BF8}"/>
                </a:ext>
              </a:extLst>
            </p:cNvPr>
            <p:cNvSpPr>
              <a:spLocks noChangeArrowheads="1"/>
            </p:cNvSpPr>
            <p:nvPr userDrawn="1"/>
          </p:nvSpPr>
          <p:spPr bwMode="auto">
            <a:xfrm>
              <a:off x="3210899" y="1984826"/>
              <a:ext cx="2509342" cy="1288303"/>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1800"/>
            </a:p>
          </p:txBody>
        </p:sp>
        <p:sp>
          <p:nvSpPr>
            <p:cNvPr id="22" name="Freeform 3">
              <a:extLst>
                <a:ext uri="{FF2B5EF4-FFF2-40B4-BE49-F238E27FC236}">
                  <a16:creationId xmlns:a16="http://schemas.microsoft.com/office/drawing/2014/main" id="{4A28BD69-4F32-404F-8198-02CB0BDBE7BE}"/>
                </a:ext>
              </a:extLst>
            </p:cNvPr>
            <p:cNvSpPr>
              <a:spLocks noChangeArrowheads="1"/>
            </p:cNvSpPr>
            <p:nvPr userDrawn="1"/>
          </p:nvSpPr>
          <p:spPr bwMode="auto">
            <a:xfrm>
              <a:off x="5014524" y="1186763"/>
              <a:ext cx="303264" cy="411573"/>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a:p>
          </p:txBody>
        </p:sp>
        <p:sp>
          <p:nvSpPr>
            <p:cNvPr id="23" name="Freeform 4">
              <a:extLst>
                <a:ext uri="{FF2B5EF4-FFF2-40B4-BE49-F238E27FC236}">
                  <a16:creationId xmlns:a16="http://schemas.microsoft.com/office/drawing/2014/main" id="{20104782-7E8F-7D4D-A4BC-1479D1DB95E9}"/>
                </a:ext>
              </a:extLst>
            </p:cNvPr>
            <p:cNvSpPr>
              <a:spLocks noChangeArrowheads="1"/>
            </p:cNvSpPr>
            <p:nvPr userDrawn="1"/>
          </p:nvSpPr>
          <p:spPr bwMode="auto">
            <a:xfrm>
              <a:off x="4102451" y="691963"/>
              <a:ext cx="304404" cy="319225"/>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rgbClr val="FEC526"/>
            </a:solidFill>
            <a:ln w="9525" cap="flat">
              <a:noFill/>
              <a:bevel/>
              <a:headEnd/>
              <a:tailEnd/>
            </a:ln>
            <a:effectLst/>
          </p:spPr>
          <p:txBody>
            <a:bodyPr wrap="none" anchor="ctr"/>
            <a:lstStyle/>
            <a:p>
              <a:endParaRPr lang="en-US" sz="1800"/>
            </a:p>
          </p:txBody>
        </p:sp>
        <p:sp>
          <p:nvSpPr>
            <p:cNvPr id="24" name="Freeform 5">
              <a:extLst>
                <a:ext uri="{FF2B5EF4-FFF2-40B4-BE49-F238E27FC236}">
                  <a16:creationId xmlns:a16="http://schemas.microsoft.com/office/drawing/2014/main" id="{1C6F77C6-854D-8D4F-9567-C2C26F1FBDEF}"/>
                </a:ext>
              </a:extLst>
            </p:cNvPr>
            <p:cNvSpPr>
              <a:spLocks noChangeArrowheads="1"/>
            </p:cNvSpPr>
            <p:nvPr userDrawn="1"/>
          </p:nvSpPr>
          <p:spPr bwMode="auto">
            <a:xfrm>
              <a:off x="3647554" y="631539"/>
              <a:ext cx="1214198" cy="763861"/>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a:p>
          </p:txBody>
        </p:sp>
        <p:sp>
          <p:nvSpPr>
            <p:cNvPr id="25" name="Freeform 6">
              <a:extLst>
                <a:ext uri="{FF2B5EF4-FFF2-40B4-BE49-F238E27FC236}">
                  <a16:creationId xmlns:a16="http://schemas.microsoft.com/office/drawing/2014/main" id="{0694E526-2146-484A-991F-A171FECDFAFC}"/>
                </a:ext>
              </a:extLst>
            </p:cNvPr>
            <p:cNvSpPr>
              <a:spLocks noChangeArrowheads="1"/>
            </p:cNvSpPr>
            <p:nvPr userDrawn="1"/>
          </p:nvSpPr>
          <p:spPr bwMode="auto">
            <a:xfrm>
              <a:off x="3647554" y="572254"/>
              <a:ext cx="1670235" cy="957676"/>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a:p>
          </p:txBody>
        </p:sp>
      </p:grpSp>
    </p:spTree>
    <p:extLst>
      <p:ext uri="{BB962C8B-B14F-4D97-AF65-F5344CB8AC3E}">
        <p14:creationId xmlns:p14="http://schemas.microsoft.com/office/powerpoint/2010/main" val="10100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2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9E8C04C-B4F2-0B43-B17F-B5AF8A615DB3}"/>
              </a:ext>
            </a:extLst>
          </p:cNvPr>
          <p:cNvSpPr>
            <a:spLocks noGrp="1"/>
          </p:cNvSpPr>
          <p:nvPr>
            <p:ph type="title"/>
          </p:nvPr>
        </p:nvSpPr>
        <p:spPr>
          <a:xfrm>
            <a:off x="205739" y="205739"/>
            <a:ext cx="8778240" cy="548640"/>
          </a:xfrm>
        </p:spPr>
        <p:txBody>
          <a:bodyPr anchor="ctr">
            <a:normAutofit/>
          </a:bodyPr>
          <a:lstStyle>
            <a:lvl1pPr>
              <a:defRPr sz="2400" b="0"/>
            </a:lvl1pPr>
          </a:lstStyle>
          <a:p>
            <a:r>
              <a:rPr lang="en-US"/>
              <a:t>Click to edit Master title style</a:t>
            </a:r>
          </a:p>
        </p:txBody>
      </p:sp>
      <p:cxnSp>
        <p:nvCxnSpPr>
          <p:cNvPr id="18" name="Straight Connector 17">
            <a:extLst>
              <a:ext uri="{FF2B5EF4-FFF2-40B4-BE49-F238E27FC236}">
                <a16:creationId xmlns:a16="http://schemas.microsoft.com/office/drawing/2014/main" id="{AF0042FD-EFDA-7043-A395-916AC31487C1}"/>
              </a:ext>
            </a:extLst>
          </p:cNvPr>
          <p:cNvCxnSpPr/>
          <p:nvPr userDrawn="1"/>
        </p:nvCxnSpPr>
        <p:spPr>
          <a:xfrm flipV="1">
            <a:off x="205740" y="788671"/>
            <a:ext cx="870966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9" name="Content Placeholder 23">
            <a:extLst>
              <a:ext uri="{FF2B5EF4-FFF2-40B4-BE49-F238E27FC236}">
                <a16:creationId xmlns:a16="http://schemas.microsoft.com/office/drawing/2014/main" id="{210D31AE-AE9C-614A-A29C-F159569A7D89}"/>
              </a:ext>
            </a:extLst>
          </p:cNvPr>
          <p:cNvSpPr>
            <a:spLocks noGrp="1"/>
          </p:cNvSpPr>
          <p:nvPr>
            <p:ph sz="quarter" idx="12"/>
          </p:nvPr>
        </p:nvSpPr>
        <p:spPr>
          <a:xfrm>
            <a:off x="201169" y="868681"/>
            <a:ext cx="4274323" cy="3883033"/>
          </a:xfrm>
        </p:spPr>
        <p:txBody>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383F6BD1-F4FD-F246-91CB-4B23CCD47876}"/>
              </a:ext>
            </a:extLst>
          </p:cNvPr>
          <p:cNvSpPr>
            <a:spLocks noGrp="1"/>
          </p:cNvSpPr>
          <p:nvPr>
            <p:ph sz="quarter" idx="14"/>
          </p:nvPr>
        </p:nvSpPr>
        <p:spPr>
          <a:xfrm>
            <a:off x="4610775" y="868681"/>
            <a:ext cx="4274323" cy="3454664"/>
          </a:xfrm>
        </p:spPr>
        <p:txBody>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8545A7B2-A6AE-9045-A3B7-8E1D2371D92E}"/>
              </a:ext>
            </a:extLst>
          </p:cNvPr>
          <p:cNvPicPr>
            <a:picLocks noChangeAspect="1"/>
          </p:cNvPicPr>
          <p:nvPr userDrawn="1"/>
        </p:nvPicPr>
        <p:blipFill>
          <a:blip r:embed="rId2"/>
          <a:stretch>
            <a:fillRect/>
          </a:stretch>
        </p:blipFill>
        <p:spPr>
          <a:xfrm>
            <a:off x="0" y="5003515"/>
            <a:ext cx="9162288" cy="143160"/>
          </a:xfrm>
          <a:prstGeom prst="rect">
            <a:avLst/>
          </a:prstGeom>
        </p:spPr>
      </p:pic>
      <p:grpSp>
        <p:nvGrpSpPr>
          <p:cNvPr id="15" name="Group 14">
            <a:extLst>
              <a:ext uri="{FF2B5EF4-FFF2-40B4-BE49-F238E27FC236}">
                <a16:creationId xmlns:a16="http://schemas.microsoft.com/office/drawing/2014/main" id="{78886D11-B879-FC48-BB16-D839E24EBBFE}"/>
              </a:ext>
            </a:extLst>
          </p:cNvPr>
          <p:cNvGrpSpPr>
            <a:grpSpLocks noChangeAspect="1"/>
          </p:cNvGrpSpPr>
          <p:nvPr userDrawn="1"/>
        </p:nvGrpSpPr>
        <p:grpSpPr>
          <a:xfrm>
            <a:off x="8503920" y="4389121"/>
            <a:ext cx="457200" cy="492097"/>
            <a:chOff x="1985964" y="-549208"/>
            <a:chExt cx="3494087" cy="3760787"/>
          </a:xfrm>
        </p:grpSpPr>
        <p:sp>
          <p:nvSpPr>
            <p:cNvPr id="16" name="Freeform 2">
              <a:extLst>
                <a:ext uri="{FF2B5EF4-FFF2-40B4-BE49-F238E27FC236}">
                  <a16:creationId xmlns:a16="http://schemas.microsoft.com/office/drawing/2014/main" id="{25891A36-8E74-A749-AD69-603BBBE9F8B5}"/>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1800" dirty="0"/>
            </a:p>
          </p:txBody>
        </p:sp>
        <p:sp>
          <p:nvSpPr>
            <p:cNvPr id="21" name="Freeform 3">
              <a:extLst>
                <a:ext uri="{FF2B5EF4-FFF2-40B4-BE49-F238E27FC236}">
                  <a16:creationId xmlns:a16="http://schemas.microsoft.com/office/drawing/2014/main" id="{87D2B3EF-4016-EA40-97B9-3D59308C30D1}"/>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dirty="0"/>
            </a:p>
          </p:txBody>
        </p:sp>
        <p:sp>
          <p:nvSpPr>
            <p:cNvPr id="22" name="Freeform 4">
              <a:extLst>
                <a:ext uri="{FF2B5EF4-FFF2-40B4-BE49-F238E27FC236}">
                  <a16:creationId xmlns:a16="http://schemas.microsoft.com/office/drawing/2014/main" id="{175C79D3-4B0C-C84E-92A8-F2EAEAF9CDEE}"/>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1800" dirty="0"/>
            </a:p>
          </p:txBody>
        </p:sp>
        <p:sp>
          <p:nvSpPr>
            <p:cNvPr id="23" name="Freeform 5">
              <a:extLst>
                <a:ext uri="{FF2B5EF4-FFF2-40B4-BE49-F238E27FC236}">
                  <a16:creationId xmlns:a16="http://schemas.microsoft.com/office/drawing/2014/main" id="{E0E824CF-1E1D-184B-BB43-DA5040BD9E9F}"/>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dirty="0"/>
            </a:p>
          </p:txBody>
        </p:sp>
        <p:sp>
          <p:nvSpPr>
            <p:cNvPr id="24" name="Freeform 6">
              <a:extLst>
                <a:ext uri="{FF2B5EF4-FFF2-40B4-BE49-F238E27FC236}">
                  <a16:creationId xmlns:a16="http://schemas.microsoft.com/office/drawing/2014/main" id="{8188BD07-673E-BD47-9723-A32CE56DD030}"/>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dirty="0"/>
            </a:p>
          </p:txBody>
        </p:sp>
      </p:grpSp>
      <p:sp>
        <p:nvSpPr>
          <p:cNvPr id="26" name="Footer Placeholder 4">
            <a:extLst>
              <a:ext uri="{FF2B5EF4-FFF2-40B4-BE49-F238E27FC236}">
                <a16:creationId xmlns:a16="http://schemas.microsoft.com/office/drawing/2014/main" id="{046E7747-30D3-6946-803F-3BEDCEFD104E}"/>
              </a:ext>
            </a:extLst>
          </p:cNvPr>
          <p:cNvSpPr>
            <a:spLocks noGrp="1"/>
          </p:cNvSpPr>
          <p:nvPr>
            <p:ph type="ftr" sz="quarter" idx="3"/>
          </p:nvPr>
        </p:nvSpPr>
        <p:spPr>
          <a:xfrm>
            <a:off x="2321568" y="4800600"/>
            <a:ext cx="4500864" cy="273844"/>
          </a:xfrm>
          <a:prstGeom prst="rect">
            <a:avLst/>
          </a:prstGeom>
        </p:spPr>
        <p:txBody>
          <a:bodyPr anchor="t"/>
          <a:lstStyle>
            <a:lvl1pPr algn="ctr">
              <a:defRPr lang="en-US" sz="525" i="0" smtClean="0">
                <a:solidFill>
                  <a:schemeClr val="bg1">
                    <a:lumMod val="50000"/>
                  </a:schemeClr>
                </a:solidFill>
                <a:latin typeface="+mj-lt"/>
              </a:defRPr>
            </a:lvl1pPr>
          </a:lstStyle>
          <a:p>
            <a:r>
              <a:rPr lang="en-US" dirty="0"/>
              <a:t>© Trella Health, LLC. All rights reserved. Confidential and proprietary. Not for distribution except to authorized persons.</a:t>
            </a:r>
          </a:p>
        </p:txBody>
      </p:sp>
      <p:sp>
        <p:nvSpPr>
          <p:cNvPr id="27" name="Slide Number Placeholder 5">
            <a:extLst>
              <a:ext uri="{FF2B5EF4-FFF2-40B4-BE49-F238E27FC236}">
                <a16:creationId xmlns:a16="http://schemas.microsoft.com/office/drawing/2014/main" id="{86F939FA-03CC-6B46-AE26-711943AC00CD}"/>
              </a:ext>
            </a:extLst>
          </p:cNvPr>
          <p:cNvSpPr>
            <a:spLocks noGrp="1"/>
          </p:cNvSpPr>
          <p:nvPr>
            <p:ph type="sldNum" sz="quarter" idx="4"/>
          </p:nvPr>
        </p:nvSpPr>
        <p:spPr>
          <a:xfrm>
            <a:off x="203971" y="4800600"/>
            <a:ext cx="336707" cy="273844"/>
          </a:xfrm>
          <a:prstGeom prst="rect">
            <a:avLst/>
          </a:prstGeom>
        </p:spPr>
        <p:txBody>
          <a:bodyPr/>
          <a:lstStyle>
            <a:lvl1pPr algn="l">
              <a:defRPr sz="675">
                <a:solidFill>
                  <a:srgbClr val="898989"/>
                </a:solidFill>
              </a:defRPr>
            </a:lvl1pPr>
          </a:lstStyle>
          <a:p>
            <a:fld id="{0D9B0BB9-1200-C34D-B0BF-E3B776D0E685}" type="slidenum">
              <a:rPr lang="en-US" smtClean="0"/>
              <a:pPr/>
              <a:t>‹#›</a:t>
            </a:fld>
            <a:endParaRPr lang="en-US" dirty="0"/>
          </a:p>
        </p:txBody>
      </p:sp>
    </p:spTree>
    <p:extLst>
      <p:ext uri="{BB962C8B-B14F-4D97-AF65-F5344CB8AC3E}">
        <p14:creationId xmlns:p14="http://schemas.microsoft.com/office/powerpoint/2010/main" val="24128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Grey_Bar+Logo Only">
    <p:bg>
      <p:bgPr>
        <a:blipFill>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07800-9BD3-6E48-91A7-D7DD520D16CF}"/>
              </a:ext>
            </a:extLst>
          </p:cNvPr>
          <p:cNvPicPr>
            <a:picLocks noChangeAspect="1"/>
          </p:cNvPicPr>
          <p:nvPr userDrawn="1"/>
        </p:nvPicPr>
        <p:blipFill>
          <a:blip r:embed="rId3"/>
          <a:stretch>
            <a:fillRect/>
          </a:stretch>
        </p:blipFill>
        <p:spPr>
          <a:xfrm>
            <a:off x="0" y="5003515"/>
            <a:ext cx="9162288" cy="143160"/>
          </a:xfrm>
          <a:prstGeom prst="rect">
            <a:avLst/>
          </a:prstGeom>
        </p:spPr>
      </p:pic>
      <p:grpSp>
        <p:nvGrpSpPr>
          <p:cNvPr id="11" name="Group 10">
            <a:extLst>
              <a:ext uri="{FF2B5EF4-FFF2-40B4-BE49-F238E27FC236}">
                <a16:creationId xmlns:a16="http://schemas.microsoft.com/office/drawing/2014/main" id="{0D11AE0E-38B3-914E-B516-2D51FAF88863}"/>
              </a:ext>
            </a:extLst>
          </p:cNvPr>
          <p:cNvGrpSpPr>
            <a:grpSpLocks noChangeAspect="1"/>
          </p:cNvGrpSpPr>
          <p:nvPr userDrawn="1"/>
        </p:nvGrpSpPr>
        <p:grpSpPr>
          <a:xfrm>
            <a:off x="8503920" y="4389121"/>
            <a:ext cx="457200" cy="492097"/>
            <a:chOff x="1985964" y="-549208"/>
            <a:chExt cx="3494087" cy="3760787"/>
          </a:xfrm>
        </p:grpSpPr>
        <p:sp>
          <p:nvSpPr>
            <p:cNvPr id="12" name="Freeform 2">
              <a:extLst>
                <a:ext uri="{FF2B5EF4-FFF2-40B4-BE49-F238E27FC236}">
                  <a16:creationId xmlns:a16="http://schemas.microsoft.com/office/drawing/2014/main" id="{7D0DB0BC-E3AC-B943-8BEA-8BAFB0E3678D}"/>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1800" dirty="0"/>
            </a:p>
          </p:txBody>
        </p:sp>
        <p:sp>
          <p:nvSpPr>
            <p:cNvPr id="13" name="Freeform 3">
              <a:extLst>
                <a:ext uri="{FF2B5EF4-FFF2-40B4-BE49-F238E27FC236}">
                  <a16:creationId xmlns:a16="http://schemas.microsoft.com/office/drawing/2014/main" id="{6E0BBCFF-9FCF-8240-ACF4-7ECBB3509094}"/>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1800" dirty="0"/>
            </a:p>
          </p:txBody>
        </p:sp>
        <p:sp>
          <p:nvSpPr>
            <p:cNvPr id="15" name="Freeform 4">
              <a:extLst>
                <a:ext uri="{FF2B5EF4-FFF2-40B4-BE49-F238E27FC236}">
                  <a16:creationId xmlns:a16="http://schemas.microsoft.com/office/drawing/2014/main" id="{E9DAEACB-3F1F-684C-AA74-13385B2A1B68}"/>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1800" dirty="0"/>
            </a:p>
          </p:txBody>
        </p:sp>
        <p:sp>
          <p:nvSpPr>
            <p:cNvPr id="16" name="Freeform 5">
              <a:extLst>
                <a:ext uri="{FF2B5EF4-FFF2-40B4-BE49-F238E27FC236}">
                  <a16:creationId xmlns:a16="http://schemas.microsoft.com/office/drawing/2014/main" id="{DDECB24A-C89B-EE45-8040-0C468CE1A034}"/>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1800" dirty="0"/>
            </a:p>
          </p:txBody>
        </p:sp>
        <p:sp>
          <p:nvSpPr>
            <p:cNvPr id="17" name="Freeform 6">
              <a:extLst>
                <a:ext uri="{FF2B5EF4-FFF2-40B4-BE49-F238E27FC236}">
                  <a16:creationId xmlns:a16="http://schemas.microsoft.com/office/drawing/2014/main" id="{42BB868B-BF69-9340-896C-0AE54780B91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1800" dirty="0"/>
            </a:p>
          </p:txBody>
        </p:sp>
      </p:grpSp>
      <p:sp>
        <p:nvSpPr>
          <p:cNvPr id="19" name="Footer Placeholder 4">
            <a:extLst>
              <a:ext uri="{FF2B5EF4-FFF2-40B4-BE49-F238E27FC236}">
                <a16:creationId xmlns:a16="http://schemas.microsoft.com/office/drawing/2014/main" id="{4BFDBD0B-525A-5E45-913E-CAF58F57DC2A}"/>
              </a:ext>
            </a:extLst>
          </p:cNvPr>
          <p:cNvSpPr>
            <a:spLocks noGrp="1"/>
          </p:cNvSpPr>
          <p:nvPr>
            <p:ph type="ftr" sz="quarter" idx="3"/>
          </p:nvPr>
        </p:nvSpPr>
        <p:spPr>
          <a:xfrm>
            <a:off x="2321568" y="4800600"/>
            <a:ext cx="4500864" cy="273844"/>
          </a:xfrm>
          <a:prstGeom prst="rect">
            <a:avLst/>
          </a:prstGeom>
        </p:spPr>
        <p:txBody>
          <a:bodyPr anchor="t"/>
          <a:lstStyle>
            <a:lvl1pPr algn="ctr">
              <a:defRPr lang="en-US" sz="525" i="0" smtClean="0">
                <a:solidFill>
                  <a:srgbClr val="9EA5AB"/>
                </a:solidFill>
                <a:latin typeface="+mj-lt"/>
              </a:defRPr>
            </a:lvl1pPr>
          </a:lstStyle>
          <a:p>
            <a:r>
              <a:rPr lang="en-US" dirty="0"/>
              <a:t>© Trella Health, LLC. All rights reserved. Confidential and proprietary. Not for distribution except to authorized persons.</a:t>
            </a:r>
          </a:p>
        </p:txBody>
      </p:sp>
      <p:sp>
        <p:nvSpPr>
          <p:cNvPr id="20" name="Slide Number Placeholder 5">
            <a:extLst>
              <a:ext uri="{FF2B5EF4-FFF2-40B4-BE49-F238E27FC236}">
                <a16:creationId xmlns:a16="http://schemas.microsoft.com/office/drawing/2014/main" id="{045AB714-1E51-CA4E-A8D3-C34B9F45EB6E}"/>
              </a:ext>
            </a:extLst>
          </p:cNvPr>
          <p:cNvSpPr>
            <a:spLocks noGrp="1"/>
          </p:cNvSpPr>
          <p:nvPr>
            <p:ph type="sldNum" sz="quarter" idx="4"/>
          </p:nvPr>
        </p:nvSpPr>
        <p:spPr>
          <a:xfrm>
            <a:off x="203971" y="4800600"/>
            <a:ext cx="336707" cy="273844"/>
          </a:xfrm>
          <a:prstGeom prst="rect">
            <a:avLst/>
          </a:prstGeom>
        </p:spPr>
        <p:txBody>
          <a:bodyPr/>
          <a:lstStyle>
            <a:lvl1pPr algn="l">
              <a:defRPr sz="675">
                <a:solidFill>
                  <a:srgbClr val="9EA5AB"/>
                </a:solidFill>
              </a:defRPr>
            </a:lvl1pPr>
          </a:lstStyle>
          <a:p>
            <a:fld id="{0D9B0BB9-1200-C34D-B0BF-E3B776D0E685}" type="slidenum">
              <a:rPr lang="en-US" smtClean="0"/>
              <a:pPr/>
              <a:t>‹#›</a:t>
            </a:fld>
            <a:endParaRPr lang="en-US" dirty="0"/>
          </a:p>
        </p:txBody>
      </p:sp>
    </p:spTree>
    <p:extLst>
      <p:ext uri="{BB962C8B-B14F-4D97-AF65-F5344CB8AC3E}">
        <p14:creationId xmlns:p14="http://schemas.microsoft.com/office/powerpoint/2010/main" val="287237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Slide A">
    <p:spTree>
      <p:nvGrpSpPr>
        <p:cNvPr id="1" name=""/>
        <p:cNvGrpSpPr/>
        <p:nvPr/>
      </p:nvGrpSpPr>
      <p:grpSpPr>
        <a:xfrm>
          <a:off x="0" y="0"/>
          <a:ext cx="0" cy="0"/>
          <a:chOff x="0" y="0"/>
          <a:chExt cx="0" cy="0"/>
        </a:xfrm>
      </p:grpSpPr>
      <p:pic>
        <p:nvPicPr>
          <p:cNvPr id="7" name="Picture 6" descr="Trella_-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2" y="0"/>
            <a:ext cx="9164290" cy="5162550"/>
          </a:xfrm>
          <a:prstGeom prst="rect">
            <a:avLst/>
          </a:prstGeom>
        </p:spPr>
      </p:pic>
      <p:sp>
        <p:nvSpPr>
          <p:cNvPr id="2" name="Title 1"/>
          <p:cNvSpPr>
            <a:spLocks noGrp="1"/>
          </p:cNvSpPr>
          <p:nvPr>
            <p:ph type="title" hasCustomPrompt="1"/>
          </p:nvPr>
        </p:nvSpPr>
        <p:spPr>
          <a:xfrm>
            <a:off x="722313" y="1257865"/>
            <a:ext cx="7772400" cy="1021556"/>
          </a:xfrm>
        </p:spPr>
        <p:txBody>
          <a:bodyPr anchor="t"/>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766852" y="406468"/>
            <a:ext cx="2133600" cy="273844"/>
          </a:xfrm>
        </p:spPr>
        <p:txBody>
          <a:bodyPr/>
          <a:lstStyle>
            <a:lvl1pPr>
              <a:defRPr sz="1000">
                <a:solidFill>
                  <a:schemeClr val="bg1">
                    <a:lumMod val="50000"/>
                  </a:schemeClr>
                </a:solidFill>
              </a:defRPr>
            </a:lvl1pPr>
          </a:lstStyle>
          <a:p>
            <a:fld id="{D6CDA306-A782-6B47-805C-4E0D85297EAD}" type="datetimeFigureOut">
              <a:rPr lang="en-US" smtClean="0"/>
              <a:pPr/>
              <a:t>7/28/2021</a:t>
            </a:fld>
            <a:endParaRPr lang="en-US" dirty="0"/>
          </a:p>
        </p:txBody>
      </p:sp>
      <p:sp>
        <p:nvSpPr>
          <p:cNvPr id="5" name="Footer Placeholder 4"/>
          <p:cNvSpPr>
            <a:spLocks noGrp="1"/>
          </p:cNvSpPr>
          <p:nvPr>
            <p:ph type="ftr" sz="quarter" idx="11"/>
          </p:nvPr>
        </p:nvSpPr>
        <p:spPr>
          <a:xfrm>
            <a:off x="3124200" y="4630341"/>
            <a:ext cx="2895600" cy="273844"/>
          </a:xfrm>
        </p:spPr>
        <p:txBody>
          <a:bodyPr/>
          <a:lstStyle>
            <a:lvl1pPr>
              <a:defRPr sz="1000">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p>
            <a:fld id="{B29A91FD-CA45-F243-B526-096A76F46CD3}" type="slidenum">
              <a:rPr lang="en-US" smtClean="0"/>
              <a:t>‹#›</a:t>
            </a:fld>
            <a:endParaRPr lang="en-US"/>
          </a:p>
        </p:txBody>
      </p:sp>
    </p:spTree>
    <p:extLst>
      <p:ext uri="{BB962C8B-B14F-4D97-AF65-F5344CB8AC3E}">
        <p14:creationId xmlns:p14="http://schemas.microsoft.com/office/powerpoint/2010/main" val="38391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ext Slide B">
    <p:spTree>
      <p:nvGrpSpPr>
        <p:cNvPr id="1" name=""/>
        <p:cNvGrpSpPr/>
        <p:nvPr/>
      </p:nvGrpSpPr>
      <p:grpSpPr>
        <a:xfrm>
          <a:off x="0" y="0"/>
          <a:ext cx="0" cy="0"/>
          <a:chOff x="0" y="0"/>
          <a:chExt cx="0" cy="0"/>
        </a:xfrm>
      </p:grpSpPr>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Trella_-05.png">
            <a:extLst>
              <a:ext uri="{FF2B5EF4-FFF2-40B4-BE49-F238E27FC236}">
                <a16:creationId xmlns:a16="http://schemas.microsoft.com/office/drawing/2014/main" id="{0F42ED78-8B43-4045-8014-710650F22E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2" y="0"/>
            <a:ext cx="9164290" cy="5162550"/>
          </a:xfrm>
          <a:prstGeom prst="rect">
            <a:avLst/>
          </a:prstGeom>
        </p:spPr>
      </p:pic>
    </p:spTree>
    <p:extLst>
      <p:ext uri="{BB962C8B-B14F-4D97-AF65-F5344CB8AC3E}">
        <p14:creationId xmlns:p14="http://schemas.microsoft.com/office/powerpoint/2010/main" val="3758167360"/>
      </p:ext>
    </p:extLst>
  </p:cSld>
  <p:clrMapOvr>
    <a:masterClrMapping/>
  </p:clrMapOvr>
  <p:extLst>
    <p:ext uri="{DCECCB84-F9BA-43D5-87BE-67443E8EF086}">
      <p15:sldGuideLst xmlns:p15="http://schemas.microsoft.com/office/powerpoint/2012/main">
        <p15:guide id="1" orient="horz" pos="588">
          <p15:clr>
            <a:srgbClr val="FBAE40"/>
          </p15:clr>
        </p15:guide>
        <p15:guide id="2" pos="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B">
    <p:spTree>
      <p:nvGrpSpPr>
        <p:cNvPr id="1" name=""/>
        <p:cNvGrpSpPr/>
        <p:nvPr/>
      </p:nvGrpSpPr>
      <p:grpSpPr>
        <a:xfrm>
          <a:off x="0" y="0"/>
          <a:ext cx="0" cy="0"/>
          <a:chOff x="0" y="0"/>
          <a:chExt cx="0" cy="0"/>
        </a:xfrm>
      </p:grpSpPr>
      <p:pic>
        <p:nvPicPr>
          <p:cNvPr id="8" name="Picture 7" descr="Trella_-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 y="-1811"/>
            <a:ext cx="9211733" cy="5186206"/>
          </a:xfrm>
          <a:prstGeom prst="rect">
            <a:avLst/>
          </a:prstGeom>
        </p:spPr>
      </p:pic>
      <p:sp>
        <p:nvSpPr>
          <p:cNvPr id="2" name="Title 1"/>
          <p:cNvSpPr>
            <a:spLocks noGrp="1"/>
          </p:cNvSpPr>
          <p:nvPr>
            <p:ph type="title"/>
          </p:nvPr>
        </p:nvSpPr>
        <p:spPr>
          <a:xfrm>
            <a:off x="255931" y="69000"/>
            <a:ext cx="7766910" cy="857250"/>
          </a:xfrm>
        </p:spPr>
        <p:txBody>
          <a:bodyPr>
            <a:normAutofit/>
          </a:bodyPr>
          <a:lstStyle>
            <a:lvl1pPr algn="l">
              <a:defRPr sz="4000"/>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255931" y="1115519"/>
            <a:ext cx="7766910" cy="1701799"/>
          </a:xfrm>
        </p:spPr>
        <p:txBody>
          <a:bodyPr anchor="t"/>
          <a:lstStyle>
            <a:lvl1pPr marL="342900" indent="-342900">
              <a:buFont typeface="Arial" panose="020B0604020202020204" pitchFamily="34" charset="0"/>
              <a:buChar char="•"/>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2331326"/>
      </p:ext>
    </p:extLst>
  </p:cSld>
  <p:clrMapOvr>
    <a:masterClrMapping/>
  </p:clrMapOvr>
  <p:extLst>
    <p:ext uri="{DCECCB84-F9BA-43D5-87BE-67443E8EF086}">
      <p15:sldGuideLst xmlns:p15="http://schemas.microsoft.com/office/powerpoint/2012/main">
        <p15:guide id="1" orient="horz" pos="588" userDrawn="1">
          <p15:clr>
            <a:srgbClr val="FBAE40"/>
          </p15:clr>
        </p15:guide>
        <p15:guide id="2" pos="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 Slide B">
    <p:spTree>
      <p:nvGrpSpPr>
        <p:cNvPr id="1" name=""/>
        <p:cNvGrpSpPr/>
        <p:nvPr/>
      </p:nvGrpSpPr>
      <p:grpSpPr>
        <a:xfrm>
          <a:off x="0" y="0"/>
          <a:ext cx="0" cy="0"/>
          <a:chOff x="0" y="0"/>
          <a:chExt cx="0" cy="0"/>
        </a:xfrm>
      </p:grpSpPr>
      <p:pic>
        <p:nvPicPr>
          <p:cNvPr id="8" name="Picture 7" descr="Trella_-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 y="-1811"/>
            <a:ext cx="9211733" cy="5186206"/>
          </a:xfrm>
          <a:prstGeom prst="rect">
            <a:avLst/>
          </a:prstGeom>
        </p:spPr>
      </p:pic>
      <p:sp>
        <p:nvSpPr>
          <p:cNvPr id="2" name="Title 1"/>
          <p:cNvSpPr>
            <a:spLocks noGrp="1"/>
          </p:cNvSpPr>
          <p:nvPr>
            <p:ph type="title"/>
          </p:nvPr>
        </p:nvSpPr>
        <p:spPr>
          <a:xfrm>
            <a:off x="919890" y="1315681"/>
            <a:ext cx="7766910" cy="857250"/>
          </a:xfrm>
        </p:spPr>
        <p:txBody>
          <a:bodyPr>
            <a:normAutofit/>
          </a:bodyPr>
          <a:lstStyle>
            <a:lvl1pPr algn="l">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D6CDA306-A782-6B47-805C-4E0D85297EAD}"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44895" y="120755"/>
            <a:ext cx="2133600" cy="273844"/>
          </a:xfrm>
        </p:spPr>
        <p:txBody>
          <a:bodyPr/>
          <a:lstStyle>
            <a:lvl1pPr>
              <a:defRPr sz="1000"/>
            </a:lvl1pPr>
          </a:lstStyle>
          <a:p>
            <a:fld id="{B29A91FD-CA45-F243-B526-096A76F46CD3}" type="slidenum">
              <a:rPr lang="en-US" smtClean="0"/>
              <a:pPr/>
              <a:t>‹#›</a:t>
            </a:fld>
            <a:endParaRPr lang="en-US" dirty="0"/>
          </a:p>
        </p:txBody>
      </p:sp>
      <p:sp>
        <p:nvSpPr>
          <p:cNvPr id="10" name="Text Placeholder 2"/>
          <p:cNvSpPr>
            <a:spLocks noGrp="1"/>
          </p:cNvSpPr>
          <p:nvPr>
            <p:ph type="body" idx="1"/>
          </p:nvPr>
        </p:nvSpPr>
        <p:spPr>
          <a:xfrm>
            <a:off x="919890" y="2362200"/>
            <a:ext cx="7766910" cy="1701799"/>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286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Split A">
    <p:spTree>
      <p:nvGrpSpPr>
        <p:cNvPr id="1" name=""/>
        <p:cNvGrpSpPr/>
        <p:nvPr/>
      </p:nvGrpSpPr>
      <p:grpSpPr>
        <a:xfrm>
          <a:off x="0" y="0"/>
          <a:ext cx="0" cy="0"/>
          <a:chOff x="0" y="0"/>
          <a:chExt cx="0" cy="0"/>
        </a:xfrm>
      </p:grpSpPr>
      <p:pic>
        <p:nvPicPr>
          <p:cNvPr id="8" name="Picture 7" descr="Trella_-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Date Placeholder 1"/>
          <p:cNvSpPr>
            <a:spLocks noGrp="1"/>
          </p:cNvSpPr>
          <p:nvPr>
            <p:ph type="dt" sz="half" idx="10"/>
          </p:nvPr>
        </p:nvSpPr>
        <p:spPr/>
        <p:txBody>
          <a:bodyPr/>
          <a:lstStyle/>
          <a:p>
            <a:fld id="{D6CDA306-A782-6B47-805C-4E0D85297EAD}"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A91FD-CA45-F243-B526-096A76F46CD3}" type="slidenum">
              <a:rPr lang="en-US" smtClean="0"/>
              <a:t>‹#›</a:t>
            </a:fld>
            <a:endParaRPr lang="en-US"/>
          </a:p>
        </p:txBody>
      </p:sp>
      <p:sp>
        <p:nvSpPr>
          <p:cNvPr id="6" name="Title 1"/>
          <p:cNvSpPr>
            <a:spLocks noGrp="1"/>
          </p:cNvSpPr>
          <p:nvPr>
            <p:ph type="title"/>
          </p:nvPr>
        </p:nvSpPr>
        <p:spPr>
          <a:xfrm>
            <a:off x="128055" y="1185127"/>
            <a:ext cx="1545551" cy="2304204"/>
          </a:xfrm>
        </p:spPr>
        <p:txBody>
          <a:bodyPr>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2277533" y="1209675"/>
            <a:ext cx="62171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59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Split B">
    <p:spTree>
      <p:nvGrpSpPr>
        <p:cNvPr id="1" name=""/>
        <p:cNvGrpSpPr/>
        <p:nvPr/>
      </p:nvGrpSpPr>
      <p:grpSpPr>
        <a:xfrm>
          <a:off x="0" y="0"/>
          <a:ext cx="0" cy="0"/>
          <a:chOff x="0" y="0"/>
          <a:chExt cx="0" cy="0"/>
        </a:xfrm>
      </p:grpSpPr>
      <p:pic>
        <p:nvPicPr>
          <p:cNvPr id="2" name="Picture 1" descr="Trella_-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3517" cy="5143500"/>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9" name="Title 1"/>
          <p:cNvSpPr>
            <a:spLocks noGrp="1"/>
          </p:cNvSpPr>
          <p:nvPr>
            <p:ph type="title"/>
          </p:nvPr>
        </p:nvSpPr>
        <p:spPr>
          <a:xfrm>
            <a:off x="223011" y="761589"/>
            <a:ext cx="2382354" cy="2304204"/>
          </a:xfrm>
        </p:spPr>
        <p:txBody>
          <a:bodyPr>
            <a:noAutofit/>
          </a:bodyPr>
          <a:lstStyle>
            <a:lvl1pPr algn="l">
              <a:defRPr sz="2800" b="0" i="0">
                <a:solidFill>
                  <a:schemeClr val="bg1"/>
                </a:solidFill>
                <a:latin typeface="+mn-lt"/>
              </a:defRPr>
            </a:lvl1pPr>
          </a:lstStyle>
          <a:p>
            <a:r>
              <a:rPr lang="en-US" dirty="0"/>
              <a:t>Click to edit Master title style</a:t>
            </a:r>
          </a:p>
        </p:txBody>
      </p:sp>
      <p:sp>
        <p:nvSpPr>
          <p:cNvPr id="10" name="Text Placeholder 2"/>
          <p:cNvSpPr>
            <a:spLocks noGrp="1"/>
          </p:cNvSpPr>
          <p:nvPr>
            <p:ph type="body" idx="1"/>
          </p:nvPr>
        </p:nvSpPr>
        <p:spPr>
          <a:xfrm>
            <a:off x="3361267" y="1209675"/>
            <a:ext cx="5133446"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8309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Split C">
    <p:spTree>
      <p:nvGrpSpPr>
        <p:cNvPr id="1" name=""/>
        <p:cNvGrpSpPr/>
        <p:nvPr/>
      </p:nvGrpSpPr>
      <p:grpSpPr>
        <a:xfrm>
          <a:off x="0" y="0"/>
          <a:ext cx="0" cy="0"/>
          <a:chOff x="0" y="0"/>
          <a:chExt cx="0" cy="0"/>
        </a:xfrm>
      </p:grpSpPr>
      <p:pic>
        <p:nvPicPr>
          <p:cNvPr id="2" name="Picture 1" descr="Trella_-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9403"/>
          </a:xfrm>
          <a:prstGeom prst="rect">
            <a:avLst/>
          </a:prstGeom>
        </p:spPr>
      </p:pic>
      <p:sp>
        <p:nvSpPr>
          <p:cNvPr id="5" name="Date Placeholder 4"/>
          <p:cNvSpPr>
            <a:spLocks noGrp="1"/>
          </p:cNvSpPr>
          <p:nvPr>
            <p:ph type="dt" sz="half" idx="10"/>
          </p:nvPr>
        </p:nvSpPr>
        <p:spPr/>
        <p:txBody>
          <a:bodyPr/>
          <a:lstStyle/>
          <a:p>
            <a:fld id="{D6CDA306-A782-6B47-805C-4E0D85297EAD}" type="datetimeFigureOut">
              <a:rPr lang="en-US" smtClean="0"/>
              <a:t>7/28/2021</a:t>
            </a:fld>
            <a:endParaRPr lang="en-US"/>
          </a:p>
        </p:txBody>
      </p:sp>
      <p:sp>
        <p:nvSpPr>
          <p:cNvPr id="6" name="Footer Placeholder 5"/>
          <p:cNvSpPr>
            <a:spLocks noGrp="1"/>
          </p:cNvSpPr>
          <p:nvPr>
            <p:ph type="ftr" sz="quarter" idx="11"/>
          </p:nvPr>
        </p:nvSpPr>
        <p:spPr>
          <a:xfrm>
            <a:off x="4673175" y="4768778"/>
            <a:ext cx="2895600" cy="273844"/>
          </a:xfrm>
        </p:spPr>
        <p:txBody>
          <a:bodyPr/>
          <a:lstStyle/>
          <a:p>
            <a:endParaRPr lang="en-US" dirty="0"/>
          </a:p>
        </p:txBody>
      </p:sp>
      <p:sp>
        <p:nvSpPr>
          <p:cNvPr id="7" name="Slide Number Placeholder 6"/>
          <p:cNvSpPr>
            <a:spLocks noGrp="1"/>
          </p:cNvSpPr>
          <p:nvPr>
            <p:ph type="sldNum" sz="quarter" idx="12"/>
          </p:nvPr>
        </p:nvSpPr>
        <p:spPr/>
        <p:txBody>
          <a:bodyPr/>
          <a:lstStyle/>
          <a:p>
            <a:fld id="{B29A91FD-CA45-F243-B526-096A76F46CD3}" type="slidenum">
              <a:rPr lang="en-US" smtClean="0"/>
              <a:t>‹#›</a:t>
            </a:fld>
            <a:endParaRPr lang="en-US"/>
          </a:p>
        </p:txBody>
      </p:sp>
      <p:sp>
        <p:nvSpPr>
          <p:cNvPr id="12" name="Text Placeholder 2"/>
          <p:cNvSpPr>
            <a:spLocks noGrp="1"/>
          </p:cNvSpPr>
          <p:nvPr>
            <p:ph type="body" idx="1"/>
          </p:nvPr>
        </p:nvSpPr>
        <p:spPr>
          <a:xfrm>
            <a:off x="4944533" y="1209675"/>
            <a:ext cx="3550180" cy="1125140"/>
          </a:xfrm>
        </p:spPr>
        <p:txBody>
          <a:bodyPr anchor="t"/>
          <a:lstStyle>
            <a:lvl1pPr marL="0" indent="0">
              <a:buNone/>
              <a:defRPr sz="2000">
                <a:solidFill>
                  <a:srgbClr val="333F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Text Placeholder 2"/>
          <p:cNvSpPr>
            <a:spLocks noGrp="1"/>
          </p:cNvSpPr>
          <p:nvPr>
            <p:ph type="body" idx="13"/>
          </p:nvPr>
        </p:nvSpPr>
        <p:spPr>
          <a:xfrm>
            <a:off x="465667" y="1209675"/>
            <a:ext cx="3550180" cy="1125140"/>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4581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66852" y="459007"/>
            <a:ext cx="2133600"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D6CDA306-A782-6B47-805C-4E0D85297EAD}" type="datetimeFigureOut">
              <a:rPr lang="en-US" smtClean="0"/>
              <a:pPr/>
              <a:t>7/28/2021</a:t>
            </a:fld>
            <a:endParaRPr lang="en-US" dirty="0"/>
          </a:p>
        </p:txBody>
      </p:sp>
      <p:sp>
        <p:nvSpPr>
          <p:cNvPr id="5" name="Footer Placeholder 4"/>
          <p:cNvSpPr>
            <a:spLocks noGrp="1"/>
          </p:cNvSpPr>
          <p:nvPr>
            <p:ph type="ftr" sz="quarter" idx="3"/>
          </p:nvPr>
        </p:nvSpPr>
        <p:spPr>
          <a:xfrm>
            <a:off x="3124200" y="4602628"/>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66852" y="132624"/>
            <a:ext cx="2133600" cy="273844"/>
          </a:xfrm>
          <a:prstGeom prst="rect">
            <a:avLst/>
          </a:prstGeom>
        </p:spPr>
        <p:txBody>
          <a:bodyPr vert="horz" lIns="91440" tIns="45720" rIns="91440" bIns="45720" rtlCol="0" anchor="ctr"/>
          <a:lstStyle>
            <a:lvl1pPr algn="r">
              <a:defRPr sz="1000">
                <a:solidFill>
                  <a:schemeClr val="tx2"/>
                </a:solidFill>
              </a:defRPr>
            </a:lvl1pPr>
          </a:lstStyle>
          <a:p>
            <a:fld id="{B29A91FD-CA45-F243-B526-096A76F46CD3}" type="slidenum">
              <a:rPr lang="en-US" smtClean="0"/>
              <a:pPr/>
              <a:t>‹#›</a:t>
            </a:fld>
            <a:endParaRPr lang="en-US" dirty="0"/>
          </a:p>
        </p:txBody>
      </p:sp>
    </p:spTree>
    <p:extLst>
      <p:ext uri="{BB962C8B-B14F-4D97-AF65-F5344CB8AC3E}">
        <p14:creationId xmlns:p14="http://schemas.microsoft.com/office/powerpoint/2010/main" val="186558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8" r:id="rId4"/>
    <p:sldLayoutId id="2147483654" r:id="rId5"/>
    <p:sldLayoutId id="2147483665" r:id="rId6"/>
    <p:sldLayoutId id="2147483655" r:id="rId7"/>
    <p:sldLayoutId id="2147483656" r:id="rId8"/>
    <p:sldLayoutId id="2147483652" r:id="rId9"/>
    <p:sldLayoutId id="2147483657" r:id="rId10"/>
    <p:sldLayoutId id="2147483658" r:id="rId11"/>
    <p:sldLayoutId id="2147483663" r:id="rId12"/>
    <p:sldLayoutId id="2147483666" r:id="rId13"/>
    <p:sldLayoutId id="2147483667" r:id="rId14"/>
    <p:sldLayoutId id="2147483664" r:id="rId15"/>
    <p:sldLayoutId id="2147483660" r:id="rId16"/>
    <p:sldLayoutId id="2147483661" r:id="rId17"/>
    <p:sldLayoutId id="2147483662" r:id="rId18"/>
    <p:sldLayoutId id="2147483653" r:id="rId19"/>
    <p:sldLayoutId id="2147483659" r:id="rId20"/>
    <p:sldLayoutId id="2147483669" r:id="rId21"/>
    <p:sldLayoutId id="2147483671" r:id="rId22"/>
    <p:sldLayoutId id="2147483672"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6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hyperlink" Target="https://trellahealth.zoom.us/meeting/register/tJMvdeCupz4sHdfvkPuGlRZbrDy-kJZkvhr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hyperlink" Target="mailto:kwork@trellahealth.com"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8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8843-E467-4AEB-8D0F-3C321859C452}"/>
              </a:ext>
            </a:extLst>
          </p:cNvPr>
          <p:cNvSpPr>
            <a:spLocks noGrp="1"/>
          </p:cNvSpPr>
          <p:nvPr>
            <p:ph type="title"/>
          </p:nvPr>
        </p:nvSpPr>
        <p:spPr>
          <a:xfrm>
            <a:off x="255930" y="68999"/>
            <a:ext cx="8633627" cy="1163453"/>
          </a:xfrm>
        </p:spPr>
        <p:txBody>
          <a:bodyPr>
            <a:normAutofit/>
          </a:bodyPr>
          <a:lstStyle/>
          <a:p>
            <a:r>
              <a:rPr lang="en-US" sz="2800" dirty="0"/>
              <a:t>Utilization &amp; Quality: Patients Discharged with SNF Instruction</a:t>
            </a:r>
          </a:p>
        </p:txBody>
      </p:sp>
      <p:pic>
        <p:nvPicPr>
          <p:cNvPr id="4" name="Picture 3">
            <a:extLst>
              <a:ext uri="{FF2B5EF4-FFF2-40B4-BE49-F238E27FC236}">
                <a16:creationId xmlns:a16="http://schemas.microsoft.com/office/drawing/2014/main" id="{E8700AAD-C27C-4AE5-919B-09EAD4E0EED8}"/>
              </a:ext>
            </a:extLst>
          </p:cNvPr>
          <p:cNvPicPr>
            <a:picLocks noChangeAspect="1"/>
          </p:cNvPicPr>
          <p:nvPr/>
        </p:nvPicPr>
        <p:blipFill>
          <a:blip r:embed="rId3"/>
          <a:stretch>
            <a:fillRect/>
          </a:stretch>
        </p:blipFill>
        <p:spPr>
          <a:xfrm>
            <a:off x="429370" y="1431236"/>
            <a:ext cx="8285260" cy="3156666"/>
          </a:xfrm>
          <a:prstGeom prst="rect">
            <a:avLst/>
          </a:prstGeom>
        </p:spPr>
      </p:pic>
    </p:spTree>
    <p:extLst>
      <p:ext uri="{BB962C8B-B14F-4D97-AF65-F5344CB8AC3E}">
        <p14:creationId xmlns:p14="http://schemas.microsoft.com/office/powerpoint/2010/main" val="181511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4D04-D8F0-4910-BF5F-36282C9DB83C}"/>
              </a:ext>
            </a:extLst>
          </p:cNvPr>
          <p:cNvSpPr>
            <a:spLocks noGrp="1"/>
          </p:cNvSpPr>
          <p:nvPr>
            <p:ph type="title"/>
          </p:nvPr>
        </p:nvSpPr>
        <p:spPr/>
        <p:txBody>
          <a:bodyPr>
            <a:normAutofit/>
          </a:bodyPr>
          <a:lstStyle/>
          <a:p>
            <a:r>
              <a:rPr lang="en-US" sz="2800" dirty="0"/>
              <a:t>Destinations Table</a:t>
            </a:r>
          </a:p>
        </p:txBody>
      </p:sp>
      <p:pic>
        <p:nvPicPr>
          <p:cNvPr id="4" name="Picture 3">
            <a:extLst>
              <a:ext uri="{FF2B5EF4-FFF2-40B4-BE49-F238E27FC236}">
                <a16:creationId xmlns:a16="http://schemas.microsoft.com/office/drawing/2014/main" id="{1C703626-453B-4C02-8F93-40E980857CEB}"/>
              </a:ext>
            </a:extLst>
          </p:cNvPr>
          <p:cNvPicPr>
            <a:picLocks noChangeAspect="1"/>
          </p:cNvPicPr>
          <p:nvPr/>
        </p:nvPicPr>
        <p:blipFill rotWithShape="1">
          <a:blip r:embed="rId3"/>
          <a:srcRect r="1917"/>
          <a:stretch/>
        </p:blipFill>
        <p:spPr>
          <a:xfrm>
            <a:off x="255932" y="739311"/>
            <a:ext cx="8466649" cy="3219527"/>
          </a:xfrm>
          <a:prstGeom prst="rect">
            <a:avLst/>
          </a:prstGeom>
        </p:spPr>
      </p:pic>
      <p:sp>
        <p:nvSpPr>
          <p:cNvPr id="5" name="Rectangle 4">
            <a:extLst>
              <a:ext uri="{FF2B5EF4-FFF2-40B4-BE49-F238E27FC236}">
                <a16:creationId xmlns:a16="http://schemas.microsoft.com/office/drawing/2014/main" id="{CDB1F2C1-C3A4-4EA9-BA7B-EE281461CB7F}"/>
              </a:ext>
            </a:extLst>
          </p:cNvPr>
          <p:cNvSpPr/>
          <p:nvPr/>
        </p:nvSpPr>
        <p:spPr>
          <a:xfrm>
            <a:off x="3442915" y="1550504"/>
            <a:ext cx="1375575" cy="461176"/>
          </a:xfrm>
          <a:prstGeom prst="rect">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F322996-50E7-4ABA-B03F-FBAB17D17E58}"/>
              </a:ext>
            </a:extLst>
          </p:cNvPr>
          <p:cNvPicPr>
            <a:picLocks noChangeAspect="1"/>
          </p:cNvPicPr>
          <p:nvPr/>
        </p:nvPicPr>
        <p:blipFill rotWithShape="1">
          <a:blip r:embed="rId4"/>
          <a:srcRect t="26741" b="8658"/>
          <a:stretch/>
        </p:blipFill>
        <p:spPr>
          <a:xfrm>
            <a:off x="349857" y="3579732"/>
            <a:ext cx="8070574" cy="1494768"/>
          </a:xfrm>
          <a:prstGeom prst="rect">
            <a:avLst/>
          </a:prstGeom>
        </p:spPr>
      </p:pic>
    </p:spTree>
    <p:extLst>
      <p:ext uri="{BB962C8B-B14F-4D97-AF65-F5344CB8AC3E}">
        <p14:creationId xmlns:p14="http://schemas.microsoft.com/office/powerpoint/2010/main" val="296896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594A-EB0B-4BDD-85DA-F95BC2A4B67A}"/>
              </a:ext>
            </a:extLst>
          </p:cNvPr>
          <p:cNvSpPr>
            <a:spLocks noGrp="1"/>
          </p:cNvSpPr>
          <p:nvPr>
            <p:ph type="title"/>
          </p:nvPr>
        </p:nvSpPr>
        <p:spPr/>
        <p:txBody>
          <a:bodyPr/>
          <a:lstStyle/>
          <a:p>
            <a:r>
              <a:rPr lang="en-US" dirty="0"/>
              <a:t>Skilled Nurse Facility </a:t>
            </a:r>
          </a:p>
        </p:txBody>
      </p:sp>
    </p:spTree>
    <p:extLst>
      <p:ext uri="{BB962C8B-B14F-4D97-AF65-F5344CB8AC3E}">
        <p14:creationId xmlns:p14="http://schemas.microsoft.com/office/powerpoint/2010/main" val="404251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D4E4-D1B7-4961-A0D9-9DA8FADFE48C}"/>
              </a:ext>
            </a:extLst>
          </p:cNvPr>
          <p:cNvSpPr>
            <a:spLocks noGrp="1"/>
          </p:cNvSpPr>
          <p:nvPr>
            <p:ph type="title"/>
          </p:nvPr>
        </p:nvSpPr>
        <p:spPr/>
        <p:txBody>
          <a:bodyPr>
            <a:normAutofit/>
          </a:bodyPr>
          <a:lstStyle/>
          <a:p>
            <a:r>
              <a:rPr lang="en-US" sz="2800" dirty="0"/>
              <a:t>Skilled Nurse Facility  </a:t>
            </a:r>
          </a:p>
        </p:txBody>
      </p:sp>
      <p:pic>
        <p:nvPicPr>
          <p:cNvPr id="5" name="Picture 4">
            <a:extLst>
              <a:ext uri="{FF2B5EF4-FFF2-40B4-BE49-F238E27FC236}">
                <a16:creationId xmlns:a16="http://schemas.microsoft.com/office/drawing/2014/main" id="{74018633-7B90-4F39-AD25-10063B79B401}"/>
              </a:ext>
            </a:extLst>
          </p:cNvPr>
          <p:cNvPicPr>
            <a:picLocks noChangeAspect="1"/>
          </p:cNvPicPr>
          <p:nvPr/>
        </p:nvPicPr>
        <p:blipFill>
          <a:blip r:embed="rId3"/>
          <a:stretch>
            <a:fillRect/>
          </a:stretch>
        </p:blipFill>
        <p:spPr>
          <a:xfrm>
            <a:off x="532737" y="970093"/>
            <a:ext cx="7919500" cy="3617809"/>
          </a:xfrm>
          <a:prstGeom prst="rect">
            <a:avLst/>
          </a:prstGeom>
        </p:spPr>
      </p:pic>
      <p:cxnSp>
        <p:nvCxnSpPr>
          <p:cNvPr id="7" name="Straight Arrow Connector 6">
            <a:extLst>
              <a:ext uri="{FF2B5EF4-FFF2-40B4-BE49-F238E27FC236}">
                <a16:creationId xmlns:a16="http://schemas.microsoft.com/office/drawing/2014/main" id="{ACED839A-A46C-4047-966B-C9FF94DB7B88}"/>
              </a:ext>
            </a:extLst>
          </p:cNvPr>
          <p:cNvCxnSpPr>
            <a:cxnSpLocks/>
          </p:cNvCxnSpPr>
          <p:nvPr/>
        </p:nvCxnSpPr>
        <p:spPr>
          <a:xfrm>
            <a:off x="2321781" y="803082"/>
            <a:ext cx="914400" cy="3578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2DE469C-443E-4AF0-8367-D68FCFB063F2}"/>
              </a:ext>
            </a:extLst>
          </p:cNvPr>
          <p:cNvSpPr/>
          <p:nvPr/>
        </p:nvSpPr>
        <p:spPr>
          <a:xfrm>
            <a:off x="1121159" y="660119"/>
            <a:ext cx="1122930" cy="285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Global Search</a:t>
            </a:r>
          </a:p>
        </p:txBody>
      </p:sp>
    </p:spTree>
    <p:extLst>
      <p:ext uri="{BB962C8B-B14F-4D97-AF65-F5344CB8AC3E}">
        <p14:creationId xmlns:p14="http://schemas.microsoft.com/office/powerpoint/2010/main" val="23752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0C9B-AA68-47D9-8521-B446A2F9E50F}"/>
              </a:ext>
            </a:extLst>
          </p:cNvPr>
          <p:cNvSpPr>
            <a:spLocks noGrp="1"/>
          </p:cNvSpPr>
          <p:nvPr>
            <p:ph type="title"/>
          </p:nvPr>
        </p:nvSpPr>
        <p:spPr/>
        <p:txBody>
          <a:bodyPr>
            <a:normAutofit/>
          </a:bodyPr>
          <a:lstStyle/>
          <a:p>
            <a:r>
              <a:rPr lang="en-US" sz="2800" dirty="0"/>
              <a:t>Sources: SNF Sources</a:t>
            </a:r>
          </a:p>
        </p:txBody>
      </p:sp>
      <p:pic>
        <p:nvPicPr>
          <p:cNvPr id="4" name="Picture 3">
            <a:extLst>
              <a:ext uri="{FF2B5EF4-FFF2-40B4-BE49-F238E27FC236}">
                <a16:creationId xmlns:a16="http://schemas.microsoft.com/office/drawing/2014/main" id="{C989AEF1-31F7-4BF5-B710-17649B8F6924}"/>
              </a:ext>
            </a:extLst>
          </p:cNvPr>
          <p:cNvPicPr>
            <a:picLocks noChangeAspect="1"/>
          </p:cNvPicPr>
          <p:nvPr/>
        </p:nvPicPr>
        <p:blipFill rotWithShape="1">
          <a:blip r:embed="rId3"/>
          <a:srcRect r="993"/>
          <a:stretch/>
        </p:blipFill>
        <p:spPr>
          <a:xfrm>
            <a:off x="462665" y="834888"/>
            <a:ext cx="8425404" cy="3970842"/>
          </a:xfrm>
          <a:prstGeom prst="rect">
            <a:avLst/>
          </a:prstGeom>
        </p:spPr>
      </p:pic>
      <p:sp>
        <p:nvSpPr>
          <p:cNvPr id="7" name="Rectangle 6">
            <a:extLst>
              <a:ext uri="{FF2B5EF4-FFF2-40B4-BE49-F238E27FC236}">
                <a16:creationId xmlns:a16="http://schemas.microsoft.com/office/drawing/2014/main" id="{E5A961FE-3BBA-47F8-8D05-525846F197DE}"/>
              </a:ext>
            </a:extLst>
          </p:cNvPr>
          <p:cNvSpPr/>
          <p:nvPr/>
        </p:nvSpPr>
        <p:spPr>
          <a:xfrm>
            <a:off x="4572000" y="1906994"/>
            <a:ext cx="952830" cy="396239"/>
          </a:xfrm>
          <a:prstGeom prst="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6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64BD-AAFC-474D-9B68-C15493186434}"/>
              </a:ext>
            </a:extLst>
          </p:cNvPr>
          <p:cNvSpPr>
            <a:spLocks noGrp="1"/>
          </p:cNvSpPr>
          <p:nvPr>
            <p:ph type="title"/>
          </p:nvPr>
        </p:nvSpPr>
        <p:spPr/>
        <p:txBody>
          <a:bodyPr/>
          <a:lstStyle/>
          <a:p>
            <a:r>
              <a:rPr lang="en-US" dirty="0"/>
              <a:t>Sources </a:t>
            </a:r>
          </a:p>
        </p:txBody>
      </p:sp>
      <p:pic>
        <p:nvPicPr>
          <p:cNvPr id="4" name="Picture 3">
            <a:extLst>
              <a:ext uri="{FF2B5EF4-FFF2-40B4-BE49-F238E27FC236}">
                <a16:creationId xmlns:a16="http://schemas.microsoft.com/office/drawing/2014/main" id="{008E4983-9115-483D-973C-D13F9041F8C9}"/>
              </a:ext>
            </a:extLst>
          </p:cNvPr>
          <p:cNvPicPr>
            <a:picLocks noChangeAspect="1"/>
          </p:cNvPicPr>
          <p:nvPr/>
        </p:nvPicPr>
        <p:blipFill>
          <a:blip r:embed="rId2"/>
          <a:stretch>
            <a:fillRect/>
          </a:stretch>
        </p:blipFill>
        <p:spPr>
          <a:xfrm>
            <a:off x="255931" y="804501"/>
            <a:ext cx="8291721" cy="2624052"/>
          </a:xfrm>
          <a:prstGeom prst="rect">
            <a:avLst/>
          </a:prstGeom>
        </p:spPr>
      </p:pic>
      <p:pic>
        <p:nvPicPr>
          <p:cNvPr id="9" name="Picture 8">
            <a:extLst>
              <a:ext uri="{FF2B5EF4-FFF2-40B4-BE49-F238E27FC236}">
                <a16:creationId xmlns:a16="http://schemas.microsoft.com/office/drawing/2014/main" id="{CE7E2969-1435-4626-8122-8D236517A8CF}"/>
              </a:ext>
            </a:extLst>
          </p:cNvPr>
          <p:cNvPicPr>
            <a:picLocks noChangeAspect="1"/>
          </p:cNvPicPr>
          <p:nvPr/>
        </p:nvPicPr>
        <p:blipFill>
          <a:blip r:embed="rId3"/>
          <a:stretch>
            <a:fillRect/>
          </a:stretch>
        </p:blipFill>
        <p:spPr>
          <a:xfrm>
            <a:off x="255931" y="2855150"/>
            <a:ext cx="8054673" cy="2162266"/>
          </a:xfrm>
          <a:prstGeom prst="rect">
            <a:avLst/>
          </a:prstGeom>
        </p:spPr>
      </p:pic>
    </p:spTree>
    <p:extLst>
      <p:ext uri="{BB962C8B-B14F-4D97-AF65-F5344CB8AC3E}">
        <p14:creationId xmlns:p14="http://schemas.microsoft.com/office/powerpoint/2010/main" val="121868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3455-2046-4E96-BACE-EC9E577726E6}"/>
              </a:ext>
            </a:extLst>
          </p:cNvPr>
          <p:cNvSpPr>
            <a:spLocks noGrp="1"/>
          </p:cNvSpPr>
          <p:nvPr>
            <p:ph type="title"/>
          </p:nvPr>
        </p:nvSpPr>
        <p:spPr/>
        <p:txBody>
          <a:bodyPr/>
          <a:lstStyle/>
          <a:p>
            <a:r>
              <a:rPr lang="en-US" dirty="0"/>
              <a:t>Activity 	</a:t>
            </a:r>
          </a:p>
        </p:txBody>
      </p:sp>
      <p:sp>
        <p:nvSpPr>
          <p:cNvPr id="3" name="Text Placeholder 2">
            <a:extLst>
              <a:ext uri="{FF2B5EF4-FFF2-40B4-BE49-F238E27FC236}">
                <a16:creationId xmlns:a16="http://schemas.microsoft.com/office/drawing/2014/main" id="{079D575A-83C0-485A-9F52-E06CD77FCCFF}"/>
              </a:ext>
            </a:extLst>
          </p:cNvPr>
          <p:cNvSpPr>
            <a:spLocks noGrp="1"/>
          </p:cNvSpPr>
          <p:nvPr>
            <p:ph type="body" idx="1"/>
          </p:nvPr>
        </p:nvSpPr>
        <p:spPr>
          <a:xfrm>
            <a:off x="315404" y="810323"/>
            <a:ext cx="7766910" cy="4118516"/>
          </a:xfrm>
        </p:spPr>
        <p:txBody>
          <a:bodyPr>
            <a:normAutofit fontScale="85000" lnSpcReduction="20000"/>
          </a:bodyPr>
          <a:lstStyle/>
          <a:p>
            <a:pPr marL="0" indent="0">
              <a:buNone/>
            </a:pPr>
            <a:r>
              <a:rPr lang="en-US" sz="2100" b="1" dirty="0">
                <a:solidFill>
                  <a:schemeClr val="tx1"/>
                </a:solidFill>
              </a:rPr>
              <a:t>Top 3 Facilities/Hospitals</a:t>
            </a:r>
          </a:p>
          <a:p>
            <a:r>
              <a:rPr lang="en-US" sz="2100" dirty="0">
                <a:solidFill>
                  <a:schemeClr val="tx1"/>
                </a:solidFill>
              </a:rPr>
              <a:t>Global Search from Home Page </a:t>
            </a:r>
          </a:p>
          <a:p>
            <a:r>
              <a:rPr lang="en-US" sz="2100" dirty="0">
                <a:solidFill>
                  <a:schemeClr val="tx1"/>
                </a:solidFill>
              </a:rPr>
              <a:t>Utilization &amp; Quality Tab</a:t>
            </a:r>
          </a:p>
          <a:p>
            <a:pPr marL="857250" lvl="2" indent="-285750">
              <a:buFont typeface="Arial" panose="020B0604020202020204" pitchFamily="34" charset="0"/>
              <a:buChar char="•"/>
            </a:pPr>
            <a:r>
              <a:rPr lang="en-US" sz="2000" dirty="0">
                <a:solidFill>
                  <a:schemeClr val="tx1"/>
                </a:solidFill>
              </a:rPr>
              <a:t>Discharge Events By setting</a:t>
            </a:r>
          </a:p>
          <a:p>
            <a:pPr lvl="2" indent="-342900">
              <a:buFont typeface="Arial" panose="020B0604020202020204" pitchFamily="34" charset="0"/>
              <a:buChar char="•"/>
            </a:pPr>
            <a:r>
              <a:rPr lang="en-US" sz="2000" dirty="0">
                <a:solidFill>
                  <a:schemeClr val="tx1"/>
                </a:solidFill>
              </a:rPr>
              <a:t>Outcomes By setting</a:t>
            </a:r>
          </a:p>
          <a:p>
            <a:pPr lvl="2" indent="-342900">
              <a:buFont typeface="Arial" panose="020B0604020202020204" pitchFamily="34" charset="0"/>
              <a:buChar char="•"/>
            </a:pPr>
            <a:r>
              <a:rPr lang="en-US" sz="2000" dirty="0">
                <a:solidFill>
                  <a:schemeClr val="tx1"/>
                </a:solidFill>
              </a:rPr>
              <a:t>Patients Discharged with SNF Instruction</a:t>
            </a:r>
          </a:p>
          <a:p>
            <a:pPr lvl="1" indent="-342900">
              <a:buFont typeface="Arial" panose="020B0604020202020204" pitchFamily="34" charset="0"/>
              <a:buChar char="•"/>
            </a:pPr>
            <a:r>
              <a:rPr lang="en-US" sz="2200" dirty="0">
                <a:solidFill>
                  <a:schemeClr val="tx1"/>
                </a:solidFill>
              </a:rPr>
              <a:t>Destinations Table </a:t>
            </a:r>
          </a:p>
          <a:p>
            <a:pPr lvl="2"/>
            <a:endParaRPr lang="en-US" sz="2100" dirty="0">
              <a:solidFill>
                <a:schemeClr val="tx1"/>
              </a:solidFill>
            </a:endParaRPr>
          </a:p>
          <a:p>
            <a:pPr lvl="2"/>
            <a:endParaRPr lang="en-US" dirty="0">
              <a:solidFill>
                <a:schemeClr val="tx1"/>
              </a:solidFill>
            </a:endParaRPr>
          </a:p>
          <a:p>
            <a:pPr marL="0" indent="0">
              <a:buNone/>
            </a:pPr>
            <a:r>
              <a:rPr lang="en-US" b="1" dirty="0">
                <a:solidFill>
                  <a:schemeClr val="tx1"/>
                </a:solidFill>
              </a:rPr>
              <a:t>Review</a:t>
            </a:r>
          </a:p>
          <a:p>
            <a:pPr marL="685800"/>
            <a:r>
              <a:rPr lang="en-US" dirty="0">
                <a:solidFill>
                  <a:schemeClr val="tx1"/>
                </a:solidFill>
              </a:rPr>
              <a:t>Any surprises in the data that you viewed?</a:t>
            </a:r>
          </a:p>
          <a:p>
            <a:pPr marL="685800"/>
            <a:r>
              <a:rPr lang="en-US" dirty="0">
                <a:solidFill>
                  <a:schemeClr val="tx1"/>
                </a:solidFill>
              </a:rPr>
              <a:t>Are you the preferred provider?</a:t>
            </a:r>
          </a:p>
          <a:p>
            <a:pPr marL="685800"/>
            <a:r>
              <a:rPr lang="en-US" dirty="0">
                <a:solidFill>
                  <a:schemeClr val="tx1"/>
                </a:solidFill>
              </a:rPr>
              <a:t>Are you in the top 5 destinations?</a:t>
            </a:r>
          </a:p>
          <a:p>
            <a:pPr marL="685800"/>
            <a:r>
              <a:rPr lang="en-US" dirty="0">
                <a:solidFill>
                  <a:schemeClr val="tx1"/>
                </a:solidFill>
              </a:rPr>
              <a:t>How can this information help you strengthen your partnership with this provider? </a:t>
            </a:r>
          </a:p>
          <a:p>
            <a:pPr lvl="1"/>
            <a:endParaRPr lang="en-US" dirty="0"/>
          </a:p>
          <a:p>
            <a:pPr lvl="1"/>
            <a:endParaRPr lang="en-US" dirty="0"/>
          </a:p>
        </p:txBody>
      </p:sp>
    </p:spTree>
    <p:extLst>
      <p:ext uri="{BB962C8B-B14F-4D97-AF65-F5344CB8AC3E}">
        <p14:creationId xmlns:p14="http://schemas.microsoft.com/office/powerpoint/2010/main" val="23423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EF9E-5028-4FED-9E6B-AE25BC167620}"/>
              </a:ext>
            </a:extLst>
          </p:cNvPr>
          <p:cNvSpPr>
            <a:spLocks noGrp="1"/>
          </p:cNvSpPr>
          <p:nvPr>
            <p:ph type="title"/>
          </p:nvPr>
        </p:nvSpPr>
        <p:spPr/>
        <p:txBody>
          <a:bodyPr/>
          <a:lstStyle/>
          <a:p>
            <a:r>
              <a:rPr lang="en-US" dirty="0"/>
              <a:t>Hospital Sales Spotlight</a:t>
            </a:r>
          </a:p>
        </p:txBody>
      </p:sp>
      <p:pic>
        <p:nvPicPr>
          <p:cNvPr id="4" name="Picture 3">
            <a:extLst>
              <a:ext uri="{FF2B5EF4-FFF2-40B4-BE49-F238E27FC236}">
                <a16:creationId xmlns:a16="http://schemas.microsoft.com/office/drawing/2014/main" id="{655A9A28-C1F3-4D7F-8618-C1F695366B0B}"/>
              </a:ext>
            </a:extLst>
          </p:cNvPr>
          <p:cNvPicPr>
            <a:picLocks noChangeAspect="1"/>
          </p:cNvPicPr>
          <p:nvPr/>
        </p:nvPicPr>
        <p:blipFill>
          <a:blip r:embed="rId3"/>
          <a:stretch>
            <a:fillRect/>
          </a:stretch>
        </p:blipFill>
        <p:spPr>
          <a:xfrm>
            <a:off x="757109" y="926250"/>
            <a:ext cx="5135691" cy="35653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818CB71-B49D-4331-BFF8-634D27439FE7}"/>
              </a:ext>
            </a:extLst>
          </p:cNvPr>
          <p:cNvPicPr>
            <a:picLocks noChangeAspect="1"/>
          </p:cNvPicPr>
          <p:nvPr/>
        </p:nvPicPr>
        <p:blipFill>
          <a:blip r:embed="rId4"/>
          <a:stretch>
            <a:fillRect/>
          </a:stretch>
        </p:blipFill>
        <p:spPr>
          <a:xfrm>
            <a:off x="4907943" y="2048623"/>
            <a:ext cx="2888753" cy="2850743"/>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text, clipart, sign, businesscard&#10;&#10;Description automatically generated">
            <a:extLst>
              <a:ext uri="{FF2B5EF4-FFF2-40B4-BE49-F238E27FC236}">
                <a16:creationId xmlns:a16="http://schemas.microsoft.com/office/drawing/2014/main" id="{B8E0A6EA-FF79-413D-898F-0635A9DD9D32}"/>
              </a:ext>
            </a:extLst>
          </p:cNvPr>
          <p:cNvPicPr>
            <a:picLocks noChangeAspect="1"/>
          </p:cNvPicPr>
          <p:nvPr/>
        </p:nvPicPr>
        <p:blipFill>
          <a:blip r:embed="rId5"/>
          <a:stretch>
            <a:fillRect/>
          </a:stretch>
        </p:blipFill>
        <p:spPr>
          <a:xfrm rot="2141620">
            <a:off x="6161567" y="859045"/>
            <a:ext cx="2870944" cy="1306517"/>
          </a:xfrm>
          <a:prstGeom prst="rect">
            <a:avLst/>
          </a:prstGeom>
        </p:spPr>
      </p:pic>
    </p:spTree>
    <p:extLst>
      <p:ext uri="{BB962C8B-B14F-4D97-AF65-F5344CB8AC3E}">
        <p14:creationId xmlns:p14="http://schemas.microsoft.com/office/powerpoint/2010/main" val="291135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BE1009-D61C-4D00-980F-4B90AC497B54}"/>
              </a:ext>
            </a:extLst>
          </p:cNvPr>
          <p:cNvSpPr>
            <a:spLocks noGrp="1"/>
          </p:cNvSpPr>
          <p:nvPr>
            <p:ph type="ftr" sz="quarter" idx="3"/>
          </p:nvPr>
        </p:nvSpPr>
        <p:spPr/>
        <p:txBody>
          <a:bodyPr/>
          <a:lstStyle/>
          <a:p>
            <a:r>
              <a:rPr lang="en-US" dirty="0"/>
              <a:t>© Trella Health, LLC. All rights reserved. Confidential and proprietary. Not for distribution except to authorized persons.</a:t>
            </a:r>
          </a:p>
        </p:txBody>
      </p:sp>
      <p:sp>
        <p:nvSpPr>
          <p:cNvPr id="4" name="TextBox 3">
            <a:extLst>
              <a:ext uri="{FF2B5EF4-FFF2-40B4-BE49-F238E27FC236}">
                <a16:creationId xmlns:a16="http://schemas.microsoft.com/office/drawing/2014/main" id="{02791D27-DA50-4D13-88CB-280C05F531B2}"/>
              </a:ext>
            </a:extLst>
          </p:cNvPr>
          <p:cNvSpPr txBox="1"/>
          <p:nvPr/>
        </p:nvSpPr>
        <p:spPr>
          <a:xfrm>
            <a:off x="954156" y="1725433"/>
            <a:ext cx="6846073" cy="1723549"/>
          </a:xfrm>
          <a:prstGeom prst="rect">
            <a:avLst/>
          </a:prstGeom>
          <a:noFill/>
        </p:spPr>
        <p:txBody>
          <a:bodyPr wrap="square" rtlCol="0">
            <a:spAutoFit/>
          </a:bodyPr>
          <a:lstStyle/>
          <a:p>
            <a:pPr algn="ctr"/>
            <a:r>
              <a:rPr lang="en-US" sz="4400" dirty="0">
                <a:solidFill>
                  <a:schemeClr val="bg1"/>
                </a:solidFill>
              </a:rPr>
              <a:t>PDPM Poll Question</a:t>
            </a:r>
          </a:p>
          <a:p>
            <a:endParaRPr lang="en-US" sz="4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0546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BC93-BB01-4D9C-A285-B6E53B07015F}"/>
              </a:ext>
            </a:extLst>
          </p:cNvPr>
          <p:cNvSpPr>
            <a:spLocks noGrp="1"/>
          </p:cNvSpPr>
          <p:nvPr>
            <p:ph type="title"/>
          </p:nvPr>
        </p:nvSpPr>
        <p:spPr/>
        <p:txBody>
          <a:bodyPr/>
          <a:lstStyle/>
          <a:p>
            <a:r>
              <a:rPr lang="en-US" dirty="0"/>
              <a:t>Office Hours </a:t>
            </a:r>
          </a:p>
        </p:txBody>
      </p:sp>
      <p:sp>
        <p:nvSpPr>
          <p:cNvPr id="3" name="Text Placeholder 2">
            <a:extLst>
              <a:ext uri="{FF2B5EF4-FFF2-40B4-BE49-F238E27FC236}">
                <a16:creationId xmlns:a16="http://schemas.microsoft.com/office/drawing/2014/main" id="{58C8A28A-B2A6-4CBF-B21D-EC2E2D3B31FD}"/>
              </a:ext>
            </a:extLst>
          </p:cNvPr>
          <p:cNvSpPr>
            <a:spLocks noGrp="1"/>
          </p:cNvSpPr>
          <p:nvPr>
            <p:ph type="body" idx="1"/>
          </p:nvPr>
        </p:nvSpPr>
        <p:spPr>
          <a:xfrm>
            <a:off x="255931" y="926250"/>
            <a:ext cx="8337942" cy="4148249"/>
          </a:xfrm>
        </p:spPr>
        <p:txBody>
          <a:bodyPr>
            <a:normAutofit fontScale="850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 regularly scheduled time when Marketscape users can ask questions and receive expert guidance from our team of knowledgeable Customer Success Managers. Customer Success Managers will be available on an open zoom line every week on Tuesdays and Thursdays from 3:30-4pm Eastern.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Popular questions/topics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do I find high potential physicians to target?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do I understand my hospitals discharge patterns?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How to have a data driven conversation using Trella metrics?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Register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welcome all users to join us on Office Hours. Sales reps may benefit most!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 open Zoom call where users can call in and ask questions live or ask for a guided walkthrough that our team can demo on the spot.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Tuesdays and Thursdays at 3:30-4pm Eastern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Register 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Remember, you can hop on to ask your question and hop off as office hours are come and go as you please. </a:t>
            </a:r>
          </a:p>
          <a:p>
            <a:endParaRPr lang="en-US" dirty="0"/>
          </a:p>
        </p:txBody>
      </p:sp>
    </p:spTree>
    <p:extLst>
      <p:ext uri="{BB962C8B-B14F-4D97-AF65-F5344CB8AC3E}">
        <p14:creationId xmlns:p14="http://schemas.microsoft.com/office/powerpoint/2010/main" val="169266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212" y="978010"/>
            <a:ext cx="6621499" cy="2679590"/>
          </a:xfrm>
        </p:spPr>
        <p:txBody>
          <a:bodyPr>
            <a:normAutofit/>
          </a:bodyPr>
          <a:lstStyle/>
          <a:p>
            <a:pPr algn="ctr"/>
            <a:r>
              <a:rPr lang="en-US" sz="3600" dirty="0"/>
              <a:t>Sales Rep Training </a:t>
            </a:r>
            <a:br>
              <a:rPr lang="en-US" sz="3600" dirty="0"/>
            </a:br>
            <a:r>
              <a:rPr lang="en-US" sz="3600" dirty="0"/>
              <a:t>Skilled Nurse Facility </a:t>
            </a:r>
            <a:br>
              <a:rPr lang="en-US" sz="3600" dirty="0"/>
            </a:br>
            <a:r>
              <a:rPr lang="en-US" sz="3600" dirty="0"/>
              <a:t>Hospital &amp; Agencies</a:t>
            </a:r>
          </a:p>
        </p:txBody>
      </p:sp>
    </p:spTree>
    <p:extLst>
      <p:ext uri="{BB962C8B-B14F-4D97-AF65-F5344CB8AC3E}">
        <p14:creationId xmlns:p14="http://schemas.microsoft.com/office/powerpoint/2010/main" val="127939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BE1009-D61C-4D00-980F-4B90AC497B54}"/>
              </a:ext>
            </a:extLst>
          </p:cNvPr>
          <p:cNvSpPr>
            <a:spLocks noGrp="1"/>
          </p:cNvSpPr>
          <p:nvPr>
            <p:ph type="ftr" sz="quarter" idx="3"/>
          </p:nvPr>
        </p:nvSpPr>
        <p:spPr/>
        <p:txBody>
          <a:bodyPr/>
          <a:lstStyle/>
          <a:p>
            <a:r>
              <a:rPr lang="en-US" dirty="0"/>
              <a:t>© Trella Health, LLC. All rights reserved. Confidential and proprietary. Not for distribution except to authorized persons.</a:t>
            </a:r>
          </a:p>
        </p:txBody>
      </p:sp>
      <p:pic>
        <p:nvPicPr>
          <p:cNvPr id="3" name="Picture 2">
            <a:extLst>
              <a:ext uri="{FF2B5EF4-FFF2-40B4-BE49-F238E27FC236}">
                <a16:creationId xmlns:a16="http://schemas.microsoft.com/office/drawing/2014/main" id="{C43E2F2A-15F6-4B80-BA32-88B384A19AA3}"/>
              </a:ext>
            </a:extLst>
          </p:cNvPr>
          <p:cNvPicPr>
            <a:picLocks noChangeAspect="1"/>
          </p:cNvPicPr>
          <p:nvPr/>
        </p:nvPicPr>
        <p:blipFill>
          <a:blip r:embed="rId2"/>
          <a:stretch>
            <a:fillRect/>
          </a:stretch>
        </p:blipFill>
        <p:spPr>
          <a:xfrm>
            <a:off x="1192999" y="1396644"/>
            <a:ext cx="6758002" cy="2350212"/>
          </a:xfrm>
          <a:prstGeom prst="rect">
            <a:avLst/>
          </a:prstGeom>
        </p:spPr>
      </p:pic>
    </p:spTree>
    <p:extLst>
      <p:ext uri="{BB962C8B-B14F-4D97-AF65-F5344CB8AC3E}">
        <p14:creationId xmlns:p14="http://schemas.microsoft.com/office/powerpoint/2010/main" val="385603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9898201F-9E73-9C42-8212-F96A7DAC2C4E}"/>
              </a:ext>
            </a:extLst>
          </p:cNvPr>
          <p:cNvSpPr>
            <a:spLocks noGrp="1"/>
          </p:cNvSpPr>
          <p:nvPr>
            <p:ph type="ftr" sz="quarter" idx="3"/>
          </p:nvPr>
        </p:nvSpPr>
        <p:spPr/>
        <p:txBody>
          <a:bodyPr/>
          <a:lstStyle/>
          <a:p>
            <a:r>
              <a:rPr lang="en-US"/>
              <a:t>© Trella Health. All rights reserved. Confidential and proprietary. Not for distribution except to authorized persons.</a:t>
            </a:r>
          </a:p>
        </p:txBody>
      </p:sp>
      <p:sp>
        <p:nvSpPr>
          <p:cNvPr id="13" name="Rectangle 12">
            <a:extLst>
              <a:ext uri="{FF2B5EF4-FFF2-40B4-BE49-F238E27FC236}">
                <a16:creationId xmlns:a16="http://schemas.microsoft.com/office/drawing/2014/main" id="{33D6F5EA-0C0A-1842-B3E4-0596E57A1A35}"/>
              </a:ext>
            </a:extLst>
          </p:cNvPr>
          <p:cNvSpPr/>
          <p:nvPr/>
        </p:nvSpPr>
        <p:spPr>
          <a:xfrm>
            <a:off x="550027" y="1024128"/>
            <a:ext cx="2238416" cy="36729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DDD6B4-4D20-412F-8937-752F8B7CE7A7}"/>
              </a:ext>
            </a:extLst>
          </p:cNvPr>
          <p:cNvSpPr txBox="1"/>
          <p:nvPr/>
        </p:nvSpPr>
        <p:spPr>
          <a:xfrm>
            <a:off x="612695" y="3276759"/>
            <a:ext cx="1924071" cy="1638910"/>
          </a:xfrm>
          <a:prstGeom prst="rect">
            <a:avLst/>
          </a:prstGeom>
          <a:noFill/>
        </p:spPr>
        <p:txBody>
          <a:bodyPr wrap="square" lIns="0" rIns="0" bIns="0" rtlCol="0">
            <a:spAutoFit/>
          </a:bodyPr>
          <a:lstStyle/>
          <a:p>
            <a:pPr algn="ctr">
              <a:spcBef>
                <a:spcPts val="300"/>
              </a:spcBef>
            </a:pPr>
            <a:r>
              <a:rPr lang="en-US" sz="1200" b="1" dirty="0">
                <a:solidFill>
                  <a:schemeClr val="tx2"/>
                </a:solidFill>
                <a:ea typeface="Arial Unicode MS" panose="020B0604020202020204"/>
              </a:rPr>
              <a:t>Teresa Buglione</a:t>
            </a:r>
            <a:br>
              <a:rPr lang="en-US" sz="1200" b="1" dirty="0">
                <a:solidFill>
                  <a:schemeClr val="tx2"/>
                </a:solidFill>
                <a:ea typeface="Arial Unicode MS" panose="020B0604020202020204"/>
              </a:rPr>
            </a:br>
            <a:r>
              <a:rPr lang="en-US" sz="1000" dirty="0">
                <a:solidFill>
                  <a:schemeClr val="tx2"/>
                </a:solidFill>
                <a:ea typeface="Arial Unicode MS" panose="020B0604020202020204"/>
              </a:rPr>
              <a:t>Director of Services</a:t>
            </a:r>
            <a:endParaRPr lang="en-US" sz="1100" u="sng" dirty="0">
              <a:solidFill>
                <a:schemeClr val="tx2"/>
              </a:solidFill>
              <a:ea typeface="Arial Unicode MS" panose="020B0604020202020204"/>
            </a:endParaRPr>
          </a:p>
          <a:p>
            <a:pPr algn="ctr">
              <a:spcBef>
                <a:spcPts val="300"/>
              </a:spcBef>
            </a:pPr>
            <a:r>
              <a:rPr lang="en-US" sz="1000" i="1" dirty="0">
                <a:solidFill>
                  <a:schemeClr val="tx2"/>
                </a:solidFill>
              </a:rPr>
              <a:t>tbuglione@trellahealth.com</a:t>
            </a:r>
            <a:r>
              <a:rPr lang="en-US" sz="1200" i="1" dirty="0">
                <a:solidFill>
                  <a:schemeClr val="tx2"/>
                </a:solidFill>
                <a:ea typeface="Arial Unicode MS" panose="020B0604020202020204"/>
              </a:rPr>
              <a:t> </a:t>
            </a:r>
            <a:br>
              <a:rPr lang="en-US" sz="1200" dirty="0">
                <a:solidFill>
                  <a:schemeClr val="tx2"/>
                </a:solidFill>
                <a:ea typeface="Arial Unicode MS" panose="020B0604020202020204"/>
              </a:rPr>
            </a:br>
            <a:endParaRPr lang="en-US" sz="1200" dirty="0">
              <a:solidFill>
                <a:schemeClr val="tx2"/>
              </a:solidFill>
              <a:ea typeface="Arial Unicode MS" panose="020B0604020202020204"/>
            </a:endParaRPr>
          </a:p>
          <a:p>
            <a:pPr algn="ctr">
              <a:spcBef>
                <a:spcPts val="300"/>
              </a:spcBef>
            </a:pPr>
            <a:r>
              <a:rPr lang="en-US" sz="900" dirty="0">
                <a:solidFill>
                  <a:schemeClr val="tx2"/>
                </a:solidFill>
                <a:ea typeface="Arial Unicode MS" panose="020B0604020202020204"/>
              </a:rPr>
              <a:t>TRAINING</a:t>
            </a:r>
          </a:p>
          <a:p>
            <a:pPr algn="ctr">
              <a:spcBef>
                <a:spcPts val="300"/>
              </a:spcBef>
            </a:pPr>
            <a:r>
              <a:rPr lang="en-US" sz="900" dirty="0">
                <a:solidFill>
                  <a:schemeClr val="tx2"/>
                </a:solidFill>
                <a:ea typeface="Arial Unicode MS" panose="020B0604020202020204"/>
              </a:rPr>
              <a:t>CONSULTING</a:t>
            </a:r>
          </a:p>
          <a:p>
            <a:pPr algn="ctr">
              <a:spcBef>
                <a:spcPts val="300"/>
              </a:spcBef>
            </a:pPr>
            <a:r>
              <a:rPr lang="en-US" sz="900" dirty="0">
                <a:solidFill>
                  <a:schemeClr val="tx2"/>
                </a:solidFill>
                <a:ea typeface="Arial Unicode MS" panose="020B0604020202020204"/>
              </a:rPr>
              <a:t>AD-HOC Reports</a:t>
            </a:r>
          </a:p>
          <a:p>
            <a:pPr>
              <a:spcBef>
                <a:spcPts val="300"/>
              </a:spcBef>
            </a:pPr>
            <a:endParaRPr lang="en-US" dirty="0">
              <a:solidFill>
                <a:schemeClr val="tx2"/>
              </a:solidFill>
            </a:endParaRPr>
          </a:p>
        </p:txBody>
      </p:sp>
      <p:sp>
        <p:nvSpPr>
          <p:cNvPr id="20" name="Rectangle 19">
            <a:extLst>
              <a:ext uri="{FF2B5EF4-FFF2-40B4-BE49-F238E27FC236}">
                <a16:creationId xmlns:a16="http://schemas.microsoft.com/office/drawing/2014/main" id="{24CFFE0C-CDCA-C444-8226-4A3E2B36D7EA}"/>
              </a:ext>
            </a:extLst>
          </p:cNvPr>
          <p:cNvSpPr/>
          <p:nvPr/>
        </p:nvSpPr>
        <p:spPr>
          <a:xfrm>
            <a:off x="870711" y="3992627"/>
            <a:ext cx="1463040" cy="9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6126F8-0031-9A45-AA62-D59AEBCD01D8}"/>
              </a:ext>
            </a:extLst>
          </p:cNvPr>
          <p:cNvSpPr>
            <a:spLocks/>
          </p:cNvSpPr>
          <p:nvPr/>
        </p:nvSpPr>
        <p:spPr>
          <a:xfrm>
            <a:off x="0" y="-1"/>
            <a:ext cx="9144000"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itle 2">
            <a:extLst>
              <a:ext uri="{FF2B5EF4-FFF2-40B4-BE49-F238E27FC236}">
                <a16:creationId xmlns:a16="http://schemas.microsoft.com/office/drawing/2014/main" id="{28571228-9991-DA45-9199-0F743A3F918F}"/>
              </a:ext>
            </a:extLst>
          </p:cNvPr>
          <p:cNvSpPr txBox="1">
            <a:spLocks/>
          </p:cNvSpPr>
          <p:nvPr/>
        </p:nvSpPr>
        <p:spPr>
          <a:xfrm>
            <a:off x="201168" y="201168"/>
            <a:ext cx="8777287" cy="547688"/>
          </a:xfrm>
          <a:prstGeom prst="rect">
            <a:avLst/>
          </a:prstGeom>
        </p:spPr>
        <p:txBody>
          <a:bodyPr vert="horz" wrap="square" lIns="91440" tIns="45720" rIns="91440" bIns="45720" rtlCol="0" anchor="ctr">
            <a:normAutofit/>
          </a:bodyPr>
          <a:lstStyle>
            <a:lvl1pPr algn="l" defTabSz="457189" rtl="0" eaLnBrk="1" latinLnBrk="0" hangingPunct="1">
              <a:lnSpc>
                <a:spcPct val="85000"/>
              </a:lnSpc>
              <a:spcBef>
                <a:spcPct val="0"/>
              </a:spcBef>
              <a:buNone/>
              <a:defRPr sz="2200" kern="1200">
                <a:solidFill>
                  <a:schemeClr val="tx1"/>
                </a:solidFill>
                <a:latin typeface="+mj-lt"/>
                <a:ea typeface="+mj-ea"/>
                <a:cs typeface="+mj-cs"/>
              </a:defRPr>
            </a:lvl1pPr>
          </a:lstStyle>
          <a:p>
            <a:pPr algn="ctr"/>
            <a:r>
              <a:rPr lang="en-US" sz="2000" dirty="0">
                <a:latin typeface="+mn-lt"/>
              </a:rPr>
              <a:t>Meet the Trainer</a:t>
            </a:r>
          </a:p>
        </p:txBody>
      </p:sp>
      <p:sp>
        <p:nvSpPr>
          <p:cNvPr id="35" name="Rectangle 34">
            <a:extLst>
              <a:ext uri="{FF2B5EF4-FFF2-40B4-BE49-F238E27FC236}">
                <a16:creationId xmlns:a16="http://schemas.microsoft.com/office/drawing/2014/main" id="{2793E6D0-9F45-DF43-B615-6EA966620916}"/>
              </a:ext>
            </a:extLst>
          </p:cNvPr>
          <p:cNvSpPr/>
          <p:nvPr/>
        </p:nvSpPr>
        <p:spPr>
          <a:xfrm>
            <a:off x="3887457" y="667323"/>
            <a:ext cx="1371600" cy="182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hange profile picture">
            <a:extLst>
              <a:ext uri="{FF2B5EF4-FFF2-40B4-BE49-F238E27FC236}">
                <a16:creationId xmlns:a16="http://schemas.microsoft.com/office/drawing/2014/main" id="{3629F43F-8E6B-4C8E-92C7-6C6C76CD3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32" y="1107662"/>
            <a:ext cx="2175805" cy="2131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for the camera&#10;&#10;Description automatically generated with medium confidence">
            <a:extLst>
              <a:ext uri="{FF2B5EF4-FFF2-40B4-BE49-F238E27FC236}">
                <a16:creationId xmlns:a16="http://schemas.microsoft.com/office/drawing/2014/main" id="{3B0E5999-3879-4338-B64E-CB64DA06FCDE}"/>
              </a:ext>
            </a:extLst>
          </p:cNvPr>
          <p:cNvPicPr>
            <a:picLocks noChangeAspect="1"/>
          </p:cNvPicPr>
          <p:nvPr/>
        </p:nvPicPr>
        <p:blipFill rotWithShape="1">
          <a:blip r:embed="rId4"/>
          <a:srcRect b="19485"/>
          <a:stretch/>
        </p:blipFill>
        <p:spPr>
          <a:xfrm>
            <a:off x="6518919" y="1214548"/>
            <a:ext cx="2012385" cy="1918116"/>
          </a:xfrm>
          <a:prstGeom prst="rect">
            <a:avLst/>
          </a:prstGeom>
        </p:spPr>
      </p:pic>
      <p:sp>
        <p:nvSpPr>
          <p:cNvPr id="5" name="TextBox 4">
            <a:extLst>
              <a:ext uri="{FF2B5EF4-FFF2-40B4-BE49-F238E27FC236}">
                <a16:creationId xmlns:a16="http://schemas.microsoft.com/office/drawing/2014/main" id="{09497CBF-0E9C-4341-8D4B-6E93E6361641}"/>
              </a:ext>
            </a:extLst>
          </p:cNvPr>
          <p:cNvSpPr txBox="1"/>
          <p:nvPr/>
        </p:nvSpPr>
        <p:spPr>
          <a:xfrm>
            <a:off x="6509079" y="3147710"/>
            <a:ext cx="2022226" cy="1238801"/>
          </a:xfrm>
          <a:prstGeom prst="rect">
            <a:avLst/>
          </a:prstGeom>
          <a:solidFill>
            <a:schemeClr val="bg1"/>
          </a:solidFill>
        </p:spPr>
        <p:txBody>
          <a:bodyPr wrap="square" rtlCol="0">
            <a:spAutoFit/>
          </a:bodyPr>
          <a:lstStyle/>
          <a:p>
            <a:pPr algn="ctr">
              <a:spcBef>
                <a:spcPts val="300"/>
              </a:spcBef>
            </a:pPr>
            <a:r>
              <a:rPr lang="en-US" sz="1200" b="1" dirty="0">
                <a:solidFill>
                  <a:schemeClr val="tx2"/>
                </a:solidFill>
              </a:rPr>
              <a:t>Kate Work </a:t>
            </a:r>
          </a:p>
          <a:p>
            <a:pPr algn="ctr">
              <a:spcBef>
                <a:spcPts val="300"/>
              </a:spcBef>
            </a:pPr>
            <a:r>
              <a:rPr lang="en-US" sz="1000" dirty="0">
                <a:solidFill>
                  <a:schemeClr val="tx2"/>
                </a:solidFill>
              </a:rPr>
              <a:t>Sr. Consultant</a:t>
            </a:r>
          </a:p>
          <a:p>
            <a:pPr algn="ctr">
              <a:spcBef>
                <a:spcPts val="300"/>
              </a:spcBef>
            </a:pPr>
            <a:r>
              <a:rPr lang="en-US" sz="1000" dirty="0">
                <a:solidFill>
                  <a:schemeClr val="tx2"/>
                </a:solidFill>
                <a:hlinkClick r:id="rId5"/>
              </a:rPr>
              <a:t>kwork@trellahealth.com</a:t>
            </a:r>
            <a:endParaRPr lang="en-US" sz="1000" dirty="0">
              <a:solidFill>
                <a:schemeClr val="tx2"/>
              </a:solidFill>
            </a:endParaRPr>
          </a:p>
          <a:p>
            <a:pPr algn="ctr">
              <a:spcBef>
                <a:spcPts val="300"/>
              </a:spcBef>
            </a:pPr>
            <a:endParaRPr lang="en-US" sz="1000" dirty="0">
              <a:solidFill>
                <a:schemeClr val="tx2"/>
              </a:solidFill>
            </a:endParaRPr>
          </a:p>
          <a:p>
            <a:pPr algn="ctr">
              <a:spcBef>
                <a:spcPts val="300"/>
              </a:spcBef>
            </a:pPr>
            <a:r>
              <a:rPr lang="en-US" sz="1000" dirty="0">
                <a:solidFill>
                  <a:schemeClr val="tx2"/>
                </a:solidFill>
              </a:rPr>
              <a:t>Training</a:t>
            </a:r>
          </a:p>
          <a:p>
            <a:pPr algn="ctr">
              <a:spcBef>
                <a:spcPts val="300"/>
              </a:spcBef>
            </a:pPr>
            <a:r>
              <a:rPr lang="en-US" sz="1000" dirty="0">
                <a:solidFill>
                  <a:schemeClr val="tx2"/>
                </a:solidFill>
              </a:rPr>
              <a:t> Consulting</a:t>
            </a:r>
          </a:p>
        </p:txBody>
      </p:sp>
      <p:sp>
        <p:nvSpPr>
          <p:cNvPr id="14" name="Rectangle 13">
            <a:extLst>
              <a:ext uri="{FF2B5EF4-FFF2-40B4-BE49-F238E27FC236}">
                <a16:creationId xmlns:a16="http://schemas.microsoft.com/office/drawing/2014/main" id="{808CE0E0-9E0F-4377-B256-DB3004F9B103}"/>
              </a:ext>
            </a:extLst>
          </p:cNvPr>
          <p:cNvSpPr/>
          <p:nvPr/>
        </p:nvSpPr>
        <p:spPr>
          <a:xfrm>
            <a:off x="6822432" y="3885259"/>
            <a:ext cx="1463040" cy="914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BE8BD9C-C88B-4280-BB2C-2AED2073D4AA}"/>
              </a:ext>
            </a:extLst>
          </p:cNvPr>
          <p:cNvPicPr>
            <a:picLocks noChangeAspect="1"/>
          </p:cNvPicPr>
          <p:nvPr/>
        </p:nvPicPr>
        <p:blipFill>
          <a:blip r:embed="rId6"/>
          <a:stretch>
            <a:fillRect/>
          </a:stretch>
        </p:blipFill>
        <p:spPr>
          <a:xfrm>
            <a:off x="3204375" y="1806846"/>
            <a:ext cx="2759103" cy="1747387"/>
          </a:xfrm>
          <a:prstGeom prst="rect">
            <a:avLst/>
          </a:prstGeom>
        </p:spPr>
      </p:pic>
    </p:spTree>
    <p:extLst>
      <p:ext uri="{BB962C8B-B14F-4D97-AF65-F5344CB8AC3E}">
        <p14:creationId xmlns:p14="http://schemas.microsoft.com/office/powerpoint/2010/main" val="187692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47A2-C9C9-4296-A75B-922E919D1C5B}"/>
              </a:ext>
            </a:extLst>
          </p:cNvPr>
          <p:cNvSpPr>
            <a:spLocks noGrp="1"/>
          </p:cNvSpPr>
          <p:nvPr>
            <p:ph type="title"/>
          </p:nvPr>
        </p:nvSpPr>
        <p:spPr/>
        <p:txBody>
          <a:bodyPr/>
          <a:lstStyle/>
          <a:p>
            <a:r>
              <a:rPr lang="en-US" dirty="0"/>
              <a:t>Housekeeping</a:t>
            </a:r>
          </a:p>
        </p:txBody>
      </p:sp>
      <p:pic>
        <p:nvPicPr>
          <p:cNvPr id="6" name="Picture 5">
            <a:extLst>
              <a:ext uri="{FF2B5EF4-FFF2-40B4-BE49-F238E27FC236}">
                <a16:creationId xmlns:a16="http://schemas.microsoft.com/office/drawing/2014/main" id="{6A9D3C40-0C12-4E96-922D-98561BDFA7CA}"/>
              </a:ext>
            </a:extLst>
          </p:cNvPr>
          <p:cNvPicPr>
            <a:picLocks noChangeAspect="1"/>
          </p:cNvPicPr>
          <p:nvPr/>
        </p:nvPicPr>
        <p:blipFill>
          <a:blip r:embed="rId2"/>
          <a:stretch>
            <a:fillRect/>
          </a:stretch>
        </p:blipFill>
        <p:spPr>
          <a:xfrm>
            <a:off x="264861" y="904755"/>
            <a:ext cx="8342051" cy="3570602"/>
          </a:xfrm>
          <a:prstGeom prst="rect">
            <a:avLst/>
          </a:prstGeom>
        </p:spPr>
      </p:pic>
      <p:sp>
        <p:nvSpPr>
          <p:cNvPr id="3" name="Rectangle 2">
            <a:extLst>
              <a:ext uri="{FF2B5EF4-FFF2-40B4-BE49-F238E27FC236}">
                <a16:creationId xmlns:a16="http://schemas.microsoft.com/office/drawing/2014/main" id="{FC2F0074-0EA7-4F75-80A1-373738CA1510}"/>
              </a:ext>
            </a:extLst>
          </p:cNvPr>
          <p:cNvSpPr/>
          <p:nvPr/>
        </p:nvSpPr>
        <p:spPr>
          <a:xfrm>
            <a:off x="7084611" y="2130949"/>
            <a:ext cx="818985" cy="906449"/>
          </a:xfrm>
          <a:prstGeom prst="rect">
            <a:avLst/>
          </a:prstGeom>
          <a:noFill/>
          <a:ln w="349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9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this Training</a:t>
            </a:r>
          </a:p>
        </p:txBody>
      </p:sp>
      <p:sp>
        <p:nvSpPr>
          <p:cNvPr id="3" name="Text Placeholder 2"/>
          <p:cNvSpPr>
            <a:spLocks noGrp="1"/>
          </p:cNvSpPr>
          <p:nvPr>
            <p:ph type="body" idx="1"/>
          </p:nvPr>
        </p:nvSpPr>
        <p:spPr>
          <a:xfrm>
            <a:off x="3170074" y="321015"/>
            <a:ext cx="5701700" cy="4481330"/>
          </a:xfrm>
        </p:spPr>
        <p:txBody>
          <a:bodyPr>
            <a:normAutofit/>
          </a:bodyPr>
          <a:lstStyle/>
          <a:p>
            <a:endParaRPr lang="en-US" b="1" dirty="0"/>
          </a:p>
          <a:p>
            <a:pPr marL="0" marR="0">
              <a:spcBef>
                <a:spcPts val="430"/>
              </a:spcBef>
              <a:spcAft>
                <a:spcPts val="0"/>
              </a:spcAft>
            </a:pPr>
            <a:r>
              <a:rPr lang="en-US" b="1" kern="1200" dirty="0">
                <a:solidFill>
                  <a:srgbClr val="232333"/>
                </a:solidFill>
                <a:effectLst/>
                <a:ea typeface="Times New Roman" panose="02020603050405020304" pitchFamily="18" charset="0"/>
                <a:cs typeface="Times New Roman" panose="02020603050405020304" pitchFamily="18" charset="0"/>
              </a:rPr>
              <a:t>Follow a simpler workflow.</a:t>
            </a:r>
            <a:endParaRPr lang="en-US" dirty="0">
              <a:effectLst/>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Discharge Events by Setting</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Understand the Outcomes by setting </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Review Patient Diagnostic Mix, MS- DRG &amp; Readmit Groupings Tables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 how to use </a:t>
            </a:r>
            <a:r>
              <a:rPr lang="en-US" sz="1800" dirty="0">
                <a:latin typeface="Calibri" panose="020F0502020204030204" pitchFamily="34" charset="0"/>
                <a:ea typeface="Calibri" panose="020F0502020204030204" pitchFamily="34" charset="0"/>
                <a:cs typeface="Times New Roman" panose="02020603050405020304" pitchFamily="18" charset="0"/>
              </a:rPr>
              <a:t>Patients Discharged with SNF Instruction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how to use Destinations Table.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See a preview of Hospital Sales Spotlight </a:t>
            </a:r>
          </a:p>
          <a:p>
            <a:pPr marR="0" lvl="0">
              <a:spcBef>
                <a:spcPts val="430"/>
              </a:spcBef>
              <a:spcAft>
                <a:spcPts val="0"/>
              </a:spcAft>
            </a:pPr>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66874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1BD3-3DB5-4B66-B88E-DDA8A35169A7}"/>
              </a:ext>
            </a:extLst>
          </p:cNvPr>
          <p:cNvSpPr>
            <a:spLocks noGrp="1"/>
          </p:cNvSpPr>
          <p:nvPr>
            <p:ph type="title"/>
          </p:nvPr>
        </p:nvSpPr>
        <p:spPr>
          <a:xfrm>
            <a:off x="255931" y="69000"/>
            <a:ext cx="7766910" cy="699403"/>
          </a:xfrm>
        </p:spPr>
        <p:txBody>
          <a:bodyPr>
            <a:normAutofit/>
          </a:bodyPr>
          <a:lstStyle/>
          <a:p>
            <a:r>
              <a:rPr lang="en-US" sz="2800" dirty="0"/>
              <a:t>Home: Basic Functions</a:t>
            </a:r>
          </a:p>
        </p:txBody>
      </p:sp>
      <p:pic>
        <p:nvPicPr>
          <p:cNvPr id="64" name="Picture 63">
            <a:extLst>
              <a:ext uri="{FF2B5EF4-FFF2-40B4-BE49-F238E27FC236}">
                <a16:creationId xmlns:a16="http://schemas.microsoft.com/office/drawing/2014/main" id="{428955C4-6AF5-41B5-82BA-7B0626EF9DDD}"/>
              </a:ext>
            </a:extLst>
          </p:cNvPr>
          <p:cNvPicPr>
            <a:picLocks noChangeAspect="1"/>
          </p:cNvPicPr>
          <p:nvPr/>
        </p:nvPicPr>
        <p:blipFill>
          <a:blip r:embed="rId3"/>
          <a:stretch>
            <a:fillRect/>
          </a:stretch>
        </p:blipFill>
        <p:spPr>
          <a:xfrm>
            <a:off x="7737533" y="4450760"/>
            <a:ext cx="570615" cy="470229"/>
          </a:xfrm>
          <a:prstGeom prst="rect">
            <a:avLst/>
          </a:prstGeom>
        </p:spPr>
      </p:pic>
      <p:pic>
        <p:nvPicPr>
          <p:cNvPr id="72" name="Picture 71">
            <a:extLst>
              <a:ext uri="{FF2B5EF4-FFF2-40B4-BE49-F238E27FC236}">
                <a16:creationId xmlns:a16="http://schemas.microsoft.com/office/drawing/2014/main" id="{393C160E-BDAF-414B-BAE0-2A4802FF33C6}"/>
              </a:ext>
            </a:extLst>
          </p:cNvPr>
          <p:cNvPicPr>
            <a:picLocks noChangeAspect="1"/>
          </p:cNvPicPr>
          <p:nvPr/>
        </p:nvPicPr>
        <p:blipFill>
          <a:blip r:embed="rId4"/>
          <a:stretch>
            <a:fillRect/>
          </a:stretch>
        </p:blipFill>
        <p:spPr>
          <a:xfrm>
            <a:off x="255931" y="1042904"/>
            <a:ext cx="507091" cy="2737588"/>
          </a:xfrm>
          <a:prstGeom prst="rect">
            <a:avLst/>
          </a:prstGeom>
        </p:spPr>
      </p:pic>
      <p:pic>
        <p:nvPicPr>
          <p:cNvPr id="74" name="Picture 73">
            <a:extLst>
              <a:ext uri="{FF2B5EF4-FFF2-40B4-BE49-F238E27FC236}">
                <a16:creationId xmlns:a16="http://schemas.microsoft.com/office/drawing/2014/main" id="{F2D5FB0A-6824-47A4-A853-C30C166495CD}"/>
              </a:ext>
            </a:extLst>
          </p:cNvPr>
          <p:cNvPicPr>
            <a:picLocks noChangeAspect="1"/>
          </p:cNvPicPr>
          <p:nvPr/>
        </p:nvPicPr>
        <p:blipFill>
          <a:blip r:embed="rId5"/>
          <a:stretch>
            <a:fillRect/>
          </a:stretch>
        </p:blipFill>
        <p:spPr>
          <a:xfrm>
            <a:off x="288434" y="4565660"/>
            <a:ext cx="442084" cy="423916"/>
          </a:xfrm>
          <a:prstGeom prst="rect">
            <a:avLst/>
          </a:prstGeom>
        </p:spPr>
      </p:pic>
      <p:sp>
        <p:nvSpPr>
          <p:cNvPr id="75" name="Rectangle 74">
            <a:extLst>
              <a:ext uri="{FF2B5EF4-FFF2-40B4-BE49-F238E27FC236}">
                <a16:creationId xmlns:a16="http://schemas.microsoft.com/office/drawing/2014/main" id="{51B7B423-5DAF-4FD9-B2B9-B57DB9E7E4E0}"/>
              </a:ext>
            </a:extLst>
          </p:cNvPr>
          <p:cNvSpPr/>
          <p:nvPr/>
        </p:nvSpPr>
        <p:spPr>
          <a:xfrm>
            <a:off x="928360" y="4597799"/>
            <a:ext cx="770185" cy="254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Globe</a:t>
            </a:r>
          </a:p>
        </p:txBody>
      </p:sp>
      <p:cxnSp>
        <p:nvCxnSpPr>
          <p:cNvPr id="77" name="Straight Arrow Connector 76">
            <a:extLst>
              <a:ext uri="{FF2B5EF4-FFF2-40B4-BE49-F238E27FC236}">
                <a16:creationId xmlns:a16="http://schemas.microsoft.com/office/drawing/2014/main" id="{A61EA22B-B69B-4C6E-B0C1-86C64A35415B}"/>
              </a:ext>
            </a:extLst>
          </p:cNvPr>
          <p:cNvCxnSpPr>
            <a:endCxn id="75" idx="0"/>
          </p:cNvCxnSpPr>
          <p:nvPr/>
        </p:nvCxnSpPr>
        <p:spPr>
          <a:xfrm>
            <a:off x="1195974" y="4597798"/>
            <a:ext cx="11747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792DCC23-1DAE-4079-B6F9-6222422E91A0}"/>
              </a:ext>
            </a:extLst>
          </p:cNvPr>
          <p:cNvCxnSpPr/>
          <p:nvPr/>
        </p:nvCxnSpPr>
        <p:spPr>
          <a:xfrm flipH="1">
            <a:off x="621234" y="4714683"/>
            <a:ext cx="3071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1E7F7515-CA1E-4C4C-9E82-7EA061F275CE}"/>
              </a:ext>
            </a:extLst>
          </p:cNvPr>
          <p:cNvSpPr/>
          <p:nvPr/>
        </p:nvSpPr>
        <p:spPr>
          <a:xfrm>
            <a:off x="1391589" y="555841"/>
            <a:ext cx="1122930" cy="285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Global Search</a:t>
            </a:r>
          </a:p>
        </p:txBody>
      </p:sp>
      <p:cxnSp>
        <p:nvCxnSpPr>
          <p:cNvPr id="8" name="Straight Arrow Connector 7">
            <a:extLst>
              <a:ext uri="{FF2B5EF4-FFF2-40B4-BE49-F238E27FC236}">
                <a16:creationId xmlns:a16="http://schemas.microsoft.com/office/drawing/2014/main" id="{29C74153-AB80-47EE-9643-2A9DC1426441}"/>
              </a:ext>
            </a:extLst>
          </p:cNvPr>
          <p:cNvCxnSpPr/>
          <p:nvPr/>
        </p:nvCxnSpPr>
        <p:spPr>
          <a:xfrm>
            <a:off x="2615979" y="698803"/>
            <a:ext cx="572494" cy="279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3095909A-D846-4B42-8CF6-D165697A3F73}"/>
              </a:ext>
            </a:extLst>
          </p:cNvPr>
          <p:cNvPicPr>
            <a:picLocks noChangeAspect="1"/>
          </p:cNvPicPr>
          <p:nvPr/>
        </p:nvPicPr>
        <p:blipFill>
          <a:blip r:embed="rId6"/>
          <a:stretch>
            <a:fillRect/>
          </a:stretch>
        </p:blipFill>
        <p:spPr>
          <a:xfrm>
            <a:off x="790700" y="1032498"/>
            <a:ext cx="7890848" cy="3280461"/>
          </a:xfrm>
          <a:prstGeom prst="rect">
            <a:avLst/>
          </a:prstGeom>
        </p:spPr>
      </p:pic>
    </p:spTree>
    <p:extLst>
      <p:ext uri="{BB962C8B-B14F-4D97-AF65-F5344CB8AC3E}">
        <p14:creationId xmlns:p14="http://schemas.microsoft.com/office/powerpoint/2010/main" val="427166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DAFD-F3EE-49B7-8A51-938C3826DE08}"/>
              </a:ext>
            </a:extLst>
          </p:cNvPr>
          <p:cNvSpPr>
            <a:spLocks noGrp="1"/>
          </p:cNvSpPr>
          <p:nvPr>
            <p:ph type="title"/>
          </p:nvPr>
        </p:nvSpPr>
        <p:spPr/>
        <p:txBody>
          <a:bodyPr>
            <a:normAutofit/>
          </a:bodyPr>
          <a:lstStyle/>
          <a:p>
            <a:r>
              <a:rPr lang="en-US" sz="2800" dirty="0"/>
              <a:t>Analyze Page </a:t>
            </a:r>
          </a:p>
        </p:txBody>
      </p:sp>
      <p:pic>
        <p:nvPicPr>
          <p:cNvPr id="8" name="Picture 7">
            <a:extLst>
              <a:ext uri="{FF2B5EF4-FFF2-40B4-BE49-F238E27FC236}">
                <a16:creationId xmlns:a16="http://schemas.microsoft.com/office/drawing/2014/main" id="{38C512A2-C40A-4B62-89D4-F80B7D98A635}"/>
              </a:ext>
            </a:extLst>
          </p:cNvPr>
          <p:cNvPicPr>
            <a:picLocks noChangeAspect="1"/>
          </p:cNvPicPr>
          <p:nvPr/>
        </p:nvPicPr>
        <p:blipFill>
          <a:blip r:embed="rId3"/>
          <a:stretch>
            <a:fillRect/>
          </a:stretch>
        </p:blipFill>
        <p:spPr>
          <a:xfrm>
            <a:off x="753406" y="823502"/>
            <a:ext cx="7531853" cy="3955232"/>
          </a:xfrm>
          <a:prstGeom prst="rect">
            <a:avLst/>
          </a:prstGeom>
        </p:spPr>
      </p:pic>
    </p:spTree>
    <p:extLst>
      <p:ext uri="{BB962C8B-B14F-4D97-AF65-F5344CB8AC3E}">
        <p14:creationId xmlns:p14="http://schemas.microsoft.com/office/powerpoint/2010/main" val="23411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6A99-81F9-420A-9311-2BE1136D20C2}"/>
              </a:ext>
            </a:extLst>
          </p:cNvPr>
          <p:cNvSpPr>
            <a:spLocks noGrp="1"/>
          </p:cNvSpPr>
          <p:nvPr>
            <p:ph type="title"/>
          </p:nvPr>
        </p:nvSpPr>
        <p:spPr>
          <a:xfrm>
            <a:off x="255931" y="69000"/>
            <a:ext cx="8649530" cy="857250"/>
          </a:xfrm>
        </p:spPr>
        <p:txBody>
          <a:bodyPr>
            <a:noAutofit/>
          </a:bodyPr>
          <a:lstStyle/>
          <a:p>
            <a:r>
              <a:rPr lang="en-US" sz="2800" dirty="0"/>
              <a:t>Utilization &amp; Quality: Discharge Events by Setting</a:t>
            </a:r>
          </a:p>
        </p:txBody>
      </p:sp>
      <p:pic>
        <p:nvPicPr>
          <p:cNvPr id="6" name="Picture 5">
            <a:extLst>
              <a:ext uri="{FF2B5EF4-FFF2-40B4-BE49-F238E27FC236}">
                <a16:creationId xmlns:a16="http://schemas.microsoft.com/office/drawing/2014/main" id="{511A913C-ABF4-4141-A989-7437EAF44F35}"/>
              </a:ext>
            </a:extLst>
          </p:cNvPr>
          <p:cNvPicPr>
            <a:picLocks noChangeAspect="1"/>
          </p:cNvPicPr>
          <p:nvPr/>
        </p:nvPicPr>
        <p:blipFill>
          <a:blip r:embed="rId3"/>
          <a:stretch>
            <a:fillRect/>
          </a:stretch>
        </p:blipFill>
        <p:spPr>
          <a:xfrm>
            <a:off x="592372" y="1049380"/>
            <a:ext cx="7959256" cy="3857467"/>
          </a:xfrm>
          <a:prstGeom prst="rect">
            <a:avLst/>
          </a:prstGeom>
        </p:spPr>
      </p:pic>
      <p:sp>
        <p:nvSpPr>
          <p:cNvPr id="11" name="Rectangle 10">
            <a:extLst>
              <a:ext uri="{FF2B5EF4-FFF2-40B4-BE49-F238E27FC236}">
                <a16:creationId xmlns:a16="http://schemas.microsoft.com/office/drawing/2014/main" id="{135ADD4A-BAAC-42DF-98C7-D992BFEE8642}"/>
              </a:ext>
            </a:extLst>
          </p:cNvPr>
          <p:cNvSpPr/>
          <p:nvPr/>
        </p:nvSpPr>
        <p:spPr>
          <a:xfrm>
            <a:off x="2569596" y="2009147"/>
            <a:ext cx="1327867" cy="397565"/>
          </a:xfrm>
          <a:prstGeom prst="rect">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9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4BAD-D2F3-4754-BA2E-06E31742B61C}"/>
              </a:ext>
            </a:extLst>
          </p:cNvPr>
          <p:cNvSpPr>
            <a:spLocks noGrp="1"/>
          </p:cNvSpPr>
          <p:nvPr>
            <p:ph type="title"/>
          </p:nvPr>
        </p:nvSpPr>
        <p:spPr/>
        <p:txBody>
          <a:bodyPr>
            <a:normAutofit/>
          </a:bodyPr>
          <a:lstStyle/>
          <a:p>
            <a:r>
              <a:rPr lang="en-US" sz="2800" dirty="0"/>
              <a:t>Utilization &amp; Quality: Outcomes by Setting</a:t>
            </a:r>
          </a:p>
        </p:txBody>
      </p:sp>
      <p:pic>
        <p:nvPicPr>
          <p:cNvPr id="8" name="Picture 7">
            <a:extLst>
              <a:ext uri="{FF2B5EF4-FFF2-40B4-BE49-F238E27FC236}">
                <a16:creationId xmlns:a16="http://schemas.microsoft.com/office/drawing/2014/main" id="{04B13B4E-CC65-476E-9116-A0FA6DED2F93}"/>
              </a:ext>
            </a:extLst>
          </p:cNvPr>
          <p:cNvPicPr>
            <a:picLocks noChangeAspect="1"/>
          </p:cNvPicPr>
          <p:nvPr/>
        </p:nvPicPr>
        <p:blipFill>
          <a:blip r:embed="rId3"/>
          <a:stretch>
            <a:fillRect/>
          </a:stretch>
        </p:blipFill>
        <p:spPr>
          <a:xfrm>
            <a:off x="361472" y="926251"/>
            <a:ext cx="8202083" cy="3769340"/>
          </a:xfrm>
          <a:prstGeom prst="rect">
            <a:avLst/>
          </a:prstGeom>
        </p:spPr>
      </p:pic>
      <p:sp>
        <p:nvSpPr>
          <p:cNvPr id="9" name="Rectangle 8">
            <a:extLst>
              <a:ext uri="{FF2B5EF4-FFF2-40B4-BE49-F238E27FC236}">
                <a16:creationId xmlns:a16="http://schemas.microsoft.com/office/drawing/2014/main" id="{53E0440E-B53D-4BF9-A86A-AEA73FFC29EF}"/>
              </a:ext>
            </a:extLst>
          </p:cNvPr>
          <p:cNvSpPr/>
          <p:nvPr/>
        </p:nvSpPr>
        <p:spPr>
          <a:xfrm>
            <a:off x="2346961" y="1571631"/>
            <a:ext cx="1510748" cy="500932"/>
          </a:xfrm>
          <a:prstGeom prst="rect">
            <a:avLst/>
          </a:prstGeom>
          <a:no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622167"/>
      </p:ext>
    </p:extLst>
  </p:cSld>
  <p:clrMapOvr>
    <a:masterClrMapping/>
  </p:clrMapOvr>
</p:sld>
</file>

<file path=ppt/theme/theme1.xml><?xml version="1.0" encoding="utf-8"?>
<a:theme xmlns:a="http://schemas.openxmlformats.org/drawingml/2006/main" name="Office Theme">
  <a:themeElements>
    <a:clrScheme name="Trella">
      <a:dk1>
        <a:srgbClr val="333F48"/>
      </a:dk1>
      <a:lt1>
        <a:sysClr val="window" lastClr="FFFFFF"/>
      </a:lt1>
      <a:dk2>
        <a:srgbClr val="49545C"/>
      </a:dk2>
      <a:lt2>
        <a:srgbClr val="006747"/>
      </a:lt2>
      <a:accent1>
        <a:srgbClr val="43B02A"/>
      </a:accent1>
      <a:accent2>
        <a:srgbClr val="C0504D"/>
      </a:accent2>
      <a:accent3>
        <a:srgbClr val="9BBB59"/>
      </a:accent3>
      <a:accent4>
        <a:srgbClr val="FF8200"/>
      </a:accent4>
      <a:accent5>
        <a:srgbClr val="C63663"/>
      </a:accent5>
      <a:accent6>
        <a:srgbClr val="FFC72C"/>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63B6C6342A14295773F5D1E368957" ma:contentTypeVersion="11" ma:contentTypeDescription="Create a new document." ma:contentTypeScope="" ma:versionID="ac3fbcd30336cd6119cbdec6d31b6038">
  <xsd:schema xmlns:xsd="http://www.w3.org/2001/XMLSchema" xmlns:xs="http://www.w3.org/2001/XMLSchema" xmlns:p="http://schemas.microsoft.com/office/2006/metadata/properties" xmlns:ns2="08ae2828-048e-447e-a8e7-d716db8651d1" xmlns:ns3="e0200d4f-b522-49d2-a2ae-4a26a5f99741" targetNamespace="http://schemas.microsoft.com/office/2006/metadata/properties" ma:root="true" ma:fieldsID="d1b3efc8c68e603c7ee25d88c6255087" ns2:_="" ns3:_="">
    <xsd:import namespace="08ae2828-048e-447e-a8e7-d716db8651d1"/>
    <xsd:import namespace="e0200d4f-b522-49d2-a2ae-4a26a5f997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e2828-048e-447e-a8e7-d716db865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200d4f-b522-49d2-a2ae-4a26a5f997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09AA21-1B04-4AB2-96EC-00FCF5053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e2828-048e-447e-a8e7-d716db8651d1"/>
    <ds:schemaRef ds:uri="e0200d4f-b522-49d2-a2ae-4a26a5f99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216ECB-8C3C-4007-88E9-F92FCE995B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8FD18B-0919-4814-952F-A1DE552A5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3915</TotalTime>
  <Words>965</Words>
  <Application>Microsoft Office PowerPoint</Application>
  <PresentationFormat>On-screen Show (16:9)</PresentationFormat>
  <Paragraphs>96</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News Gothic MT</vt:lpstr>
      <vt:lpstr>Symbol</vt:lpstr>
      <vt:lpstr>Trebuchet MS</vt:lpstr>
      <vt:lpstr>Office Theme</vt:lpstr>
      <vt:lpstr>PowerPoint Presentation</vt:lpstr>
      <vt:lpstr>Sales Rep Training  Skilled Nurse Facility  Hospital &amp; Agencies</vt:lpstr>
      <vt:lpstr>PowerPoint Presentation</vt:lpstr>
      <vt:lpstr>Housekeeping</vt:lpstr>
      <vt:lpstr>In this Training</vt:lpstr>
      <vt:lpstr>Home: Basic Functions</vt:lpstr>
      <vt:lpstr>Analyze Page </vt:lpstr>
      <vt:lpstr>Utilization &amp; Quality: Discharge Events by Setting</vt:lpstr>
      <vt:lpstr>Utilization &amp; Quality: Outcomes by Setting</vt:lpstr>
      <vt:lpstr>Utilization &amp; Quality: Patients Discharged with SNF Instruction</vt:lpstr>
      <vt:lpstr>Destinations Table</vt:lpstr>
      <vt:lpstr>Skilled Nurse Facility </vt:lpstr>
      <vt:lpstr>Skilled Nurse Facility  </vt:lpstr>
      <vt:lpstr>Sources: SNF Sources</vt:lpstr>
      <vt:lpstr>Sources </vt:lpstr>
      <vt:lpstr>Activity  </vt:lpstr>
      <vt:lpstr>Hospital Sales Spotlight</vt:lpstr>
      <vt:lpstr>PowerPoint Presentation</vt:lpstr>
      <vt:lpstr>Office Hours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lamm</dc:creator>
  <cp:lastModifiedBy>Teresa Buglione</cp:lastModifiedBy>
  <cp:revision>133</cp:revision>
  <dcterms:created xsi:type="dcterms:W3CDTF">2019-07-15T19:22:31Z</dcterms:created>
  <dcterms:modified xsi:type="dcterms:W3CDTF">2021-07-28T13:30:01Z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0x010100E6963B6C6342A14295773F5D1E368957</vt:lpwstr>
  </property>
</Properties>
</file>